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58" r:id="rId4"/>
    <p:sldId id="259" r:id="rId5"/>
    <p:sldId id="272" r:id="rId6"/>
    <p:sldId id="269" r:id="rId7"/>
    <p:sldId id="270" r:id="rId8"/>
    <p:sldId id="261" r:id="rId9"/>
    <p:sldId id="262" r:id="rId10"/>
    <p:sldId id="268" r:id="rId11"/>
  </p:sldIdLst>
  <p:sldSz cx="24742775" cy="13716000"/>
  <p:notesSz cx="6858000" cy="9144000"/>
  <p:embeddedFontLst>
    <p:embeddedFont>
      <p:font typeface="Arial Black" panose="020B0A04020102020204" pitchFamily="34" charset="0"/>
      <p:regular r:id="rId13"/>
      <p:bold r:id="rId14"/>
    </p:embeddedFont>
    <p:embeddedFont>
      <p:font typeface="Georgia" panose="02040502050405020303" pitchFamily="18" charset="0"/>
      <p:regular r:id="rId15"/>
      <p:bold r:id="rId16"/>
      <p:italic r:id="rId17"/>
      <p:boldItalic r:id="rId18"/>
    </p:embeddedFont>
    <p:embeddedFont>
      <p:font typeface="Libre Franklin" pitchFamily="2" charset="0"/>
      <p:regular r:id="rId19"/>
      <p:bold r:id="rId20"/>
      <p:italic r:id="rId21"/>
      <p:boldItalic r:id="rId22"/>
    </p:embeddedFont>
    <p:embeddedFont>
      <p:font typeface="Play" panose="020B0604020202020204" charset="0"/>
      <p:regular r:id="rId23"/>
      <p:bold r:id="rId24"/>
    </p:embeddedFont>
    <p:embeddedFont>
      <p:font typeface="Quattrocento Sans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55">
          <p15:clr>
            <a:srgbClr val="A4A3A4"/>
          </p15:clr>
        </p15:guide>
        <p15:guide id="2" pos="7793">
          <p15:clr>
            <a:srgbClr val="A4A3A4"/>
          </p15:clr>
        </p15:guide>
        <p15:guide id="3" pos="10296">
          <p15:clr>
            <a:srgbClr val="A4A3A4"/>
          </p15:clr>
        </p15:guide>
        <p15:guide id="4" pos="5472">
          <p15:clr>
            <a:srgbClr val="A4A3A4"/>
          </p15:clr>
        </p15:guide>
        <p15:guide id="5" pos="660">
          <p15:clr>
            <a:srgbClr val="A4A3A4"/>
          </p15:clr>
        </p15:guide>
        <p15:guide id="6" pos="14914">
          <p15:clr>
            <a:srgbClr val="A4A3A4"/>
          </p15:clr>
        </p15:guide>
        <p15:guide id="7" orient="horz" pos="8085">
          <p15:clr>
            <a:srgbClr val="A4A3A4"/>
          </p15:clr>
        </p15:guide>
        <p15:guide id="8" orient="horz" pos="1864">
          <p15:clr>
            <a:srgbClr val="A4A3A4"/>
          </p15:clr>
        </p15:guide>
        <p15:guide id="9" pos="11346">
          <p15:clr>
            <a:srgbClr val="A4A3A4"/>
          </p15:clr>
        </p15:guide>
        <p15:guide id="10" pos="4232">
          <p15:clr>
            <a:srgbClr val="A4A3A4"/>
          </p15:clr>
        </p15:guide>
        <p15:guide id="11" orient="horz" pos="257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5" roundtripDataSignature="AMtx7mi1RvQ5oWrIWK8BWzs2ucTPLenf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54" d="100"/>
          <a:sy n="54" d="100"/>
        </p:scale>
        <p:origin x="654" y="162"/>
      </p:cViewPr>
      <p:guideLst>
        <p:guide orient="horz" pos="555"/>
        <p:guide pos="7793"/>
        <p:guide pos="10296"/>
        <p:guide pos="5472"/>
        <p:guide pos="660"/>
        <p:guide pos="14914"/>
        <p:guide orient="horz" pos="8085"/>
        <p:guide orient="horz" pos="1864"/>
        <p:guide pos="11346"/>
        <p:guide pos="4232"/>
        <p:guide orient="horz" pos="25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980"/>
    </p:cViewPr>
  </p:sorterViewPr>
  <p:notesViewPr>
    <p:cSldViewPr snapToGrid="0">
      <p:cViewPr varScale="1">
        <p:scale>
          <a:sx n="69" d="100"/>
          <a:sy n="69" d="100"/>
        </p:scale>
        <p:origin x="2108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5" Type="http://customschemas.google.com/relationships/presentationmetadata" Target="metadata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36550" y="685800"/>
            <a:ext cx="618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c9a08ba0e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6550" y="685800"/>
            <a:ext cx="618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g2c9a08ba0e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c9a08ba0e1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" name="Google Shape;145;g2c9a08ba0e1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6550" y="685800"/>
            <a:ext cx="618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220494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a8457bfa3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g2a8457bfa3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6550" y="685800"/>
            <a:ext cx="618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37039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2d2a0adf1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3" name="Google Shape;103;g32d2a0adf1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6550" y="685800"/>
            <a:ext cx="618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ee29098f4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10" name="Google Shape;110;g1ee29098f4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6550" y="685800"/>
            <a:ext cx="618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ee29098f4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0" name="Google Shape;110;g1ee29098f4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6550" y="685800"/>
            <a:ext cx="618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650726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ee29098f4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0" name="Google Shape;110;g1ee29098f4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6550" y="685800"/>
            <a:ext cx="618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67646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005923c81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g3005923c81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6550" y="685800"/>
            <a:ext cx="618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857935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005923c81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g3005923c81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6550" y="685800"/>
            <a:ext cx="618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059a06199b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1" name="Google Shape;131;g3059a06199b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6550" y="685800"/>
            <a:ext cx="618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 txBox="1">
            <a:spLocks noGrp="1"/>
          </p:cNvSpPr>
          <p:nvPr>
            <p:ph type="subTitle" idx="1"/>
          </p:nvPr>
        </p:nvSpPr>
        <p:spPr>
          <a:xfrm>
            <a:off x="843437" y="7768736"/>
            <a:ext cx="23055913" cy="3121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Arial Black"/>
              <a:buNone/>
              <a:defRPr sz="5000" b="1" i="0" u="none" strike="noStrike" cap="none">
                <a:solidFill>
                  <a:srgbClr val="0072BC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67"/>
              <a:buFont typeface="Arial"/>
              <a:buNone/>
              <a:defRPr sz="7467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67"/>
              <a:buFont typeface="Arial"/>
              <a:buNone/>
              <a:defRPr sz="7467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67"/>
              <a:buFont typeface="Arial"/>
              <a:buNone/>
              <a:defRPr sz="7467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67"/>
              <a:buFont typeface="Arial"/>
              <a:buNone/>
              <a:defRPr sz="7467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67"/>
              <a:buFont typeface="Arial"/>
              <a:buNone/>
              <a:defRPr sz="7467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67"/>
              <a:buFont typeface="Arial"/>
              <a:buNone/>
              <a:defRPr sz="7467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67"/>
              <a:buFont typeface="Arial"/>
              <a:buNone/>
              <a:defRPr sz="7467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467"/>
              <a:buFont typeface="Arial"/>
              <a:buNone/>
              <a:defRPr sz="7467"/>
            </a:lvl9pPr>
          </a:lstStyle>
          <a:p>
            <a:endParaRPr/>
          </a:p>
        </p:txBody>
      </p:sp>
      <p:sp>
        <p:nvSpPr>
          <p:cNvPr id="11" name="Google Shape;11;p26"/>
          <p:cNvSpPr txBox="1">
            <a:spLocks noGrp="1"/>
          </p:cNvSpPr>
          <p:nvPr>
            <p:ph type="ctrTitle"/>
          </p:nvPr>
        </p:nvSpPr>
        <p:spPr>
          <a:xfrm>
            <a:off x="843456" y="2753544"/>
            <a:ext cx="23055913" cy="4464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0"/>
              <a:buFont typeface="Arial Black"/>
              <a:buNone/>
              <a:defRPr sz="13000" b="1" i="0" u="none" strike="noStrike" cap="none">
                <a:solidFill>
                  <a:srgbClr val="0072BC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867"/>
              <a:buNone/>
              <a:defRPr sz="13867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867"/>
              <a:buNone/>
              <a:defRPr sz="13867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867"/>
              <a:buNone/>
              <a:defRPr sz="13867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867"/>
              <a:buNone/>
              <a:defRPr sz="13867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867"/>
              <a:buNone/>
              <a:defRPr sz="13867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867"/>
              <a:buNone/>
              <a:defRPr sz="13867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867"/>
              <a:buNone/>
              <a:defRPr sz="13867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867"/>
              <a:buNone/>
              <a:defRPr sz="13867"/>
            </a:lvl9pPr>
          </a:lstStyle>
          <a:p>
            <a:endParaRPr/>
          </a:p>
        </p:txBody>
      </p:sp>
      <p:sp>
        <p:nvSpPr>
          <p:cNvPr id="12" name="Google Shape;12;p26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26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" name="AutoShape 2" descr="🌅">
            <a:extLst>
              <a:ext uri="{FF2B5EF4-FFF2-40B4-BE49-F238E27FC236}">
                <a16:creationId xmlns:a16="http://schemas.microsoft.com/office/drawing/2014/main" id="{F71B6057-DD10-4CD8-85D2-9A04F1A45442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211328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Title and body">
  <p:cSld name="7_Title and 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5"/>
          <p:cNvSpPr>
            <a:spLocks noGrp="1"/>
          </p:cNvSpPr>
          <p:nvPr>
            <p:ph type="pic" idx="2"/>
          </p:nvPr>
        </p:nvSpPr>
        <p:spPr>
          <a:xfrm>
            <a:off x="18017851" y="8226152"/>
            <a:ext cx="5233019" cy="3138487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35"/>
          <p:cNvSpPr>
            <a:spLocks noGrp="1"/>
          </p:cNvSpPr>
          <p:nvPr>
            <p:ph type="pic" idx="3"/>
          </p:nvPr>
        </p:nvSpPr>
        <p:spPr>
          <a:xfrm>
            <a:off x="12371387" y="8226152"/>
            <a:ext cx="5233019" cy="3138487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35"/>
          <p:cNvSpPr>
            <a:spLocks noGrp="1"/>
          </p:cNvSpPr>
          <p:nvPr>
            <p:ph type="pic" idx="4"/>
          </p:nvPr>
        </p:nvSpPr>
        <p:spPr>
          <a:xfrm>
            <a:off x="6720856" y="8226152"/>
            <a:ext cx="5233019" cy="3138487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35"/>
          <p:cNvSpPr>
            <a:spLocks noGrp="1"/>
          </p:cNvSpPr>
          <p:nvPr>
            <p:ph type="pic" idx="5"/>
          </p:nvPr>
        </p:nvSpPr>
        <p:spPr>
          <a:xfrm>
            <a:off x="18017851" y="4090987"/>
            <a:ext cx="5233019" cy="3138487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5"/>
          <p:cNvSpPr>
            <a:spLocks noGrp="1"/>
          </p:cNvSpPr>
          <p:nvPr>
            <p:ph type="pic" idx="6"/>
          </p:nvPr>
        </p:nvSpPr>
        <p:spPr>
          <a:xfrm>
            <a:off x="12371387" y="4090987"/>
            <a:ext cx="5233019" cy="3138487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35"/>
          <p:cNvSpPr>
            <a:spLocks noGrp="1"/>
          </p:cNvSpPr>
          <p:nvPr>
            <p:ph type="pic" idx="7"/>
          </p:nvPr>
        </p:nvSpPr>
        <p:spPr>
          <a:xfrm>
            <a:off x="6720856" y="4090987"/>
            <a:ext cx="5233019" cy="3138487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35"/>
          <p:cNvSpPr txBox="1">
            <a:spLocks noGrp="1"/>
          </p:cNvSpPr>
          <p:nvPr>
            <p:ph type="title"/>
          </p:nvPr>
        </p:nvSpPr>
        <p:spPr>
          <a:xfrm>
            <a:off x="883251" y="560160"/>
            <a:ext cx="23093252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  <a:defRPr sz="8500" b="1" i="0" u="none" strike="noStrike" cap="none">
                <a:solidFill>
                  <a:srgbClr val="0072BC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5"/>
          <p:cNvSpPr txBox="1">
            <a:spLocks noGrp="1"/>
          </p:cNvSpPr>
          <p:nvPr>
            <p:ph type="body" idx="1"/>
          </p:nvPr>
        </p:nvSpPr>
        <p:spPr>
          <a:xfrm>
            <a:off x="931333" y="3905250"/>
            <a:ext cx="5317067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5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26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35"/>
          <p:cNvSpPr txBox="1">
            <a:spLocks noGrp="1"/>
          </p:cNvSpPr>
          <p:nvPr>
            <p:ph type="body" idx="8"/>
          </p:nvPr>
        </p:nvSpPr>
        <p:spPr>
          <a:xfrm>
            <a:off x="6610747" y="7385298"/>
            <a:ext cx="5472608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000" b="0" i="1" u="none" strike="noStrike" cap="none">
                <a:solidFill>
                  <a:srgbClr val="5D5D5D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5"/>
          <p:cNvSpPr txBox="1">
            <a:spLocks noGrp="1"/>
          </p:cNvSpPr>
          <p:nvPr>
            <p:ph type="body" idx="9"/>
          </p:nvPr>
        </p:nvSpPr>
        <p:spPr>
          <a:xfrm>
            <a:off x="12261278" y="7385298"/>
            <a:ext cx="5472608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000" b="0" i="1" u="none" strike="noStrike" cap="none">
                <a:solidFill>
                  <a:srgbClr val="5D5D5D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5"/>
          <p:cNvSpPr txBox="1">
            <a:spLocks noGrp="1"/>
          </p:cNvSpPr>
          <p:nvPr>
            <p:ph type="body" idx="13"/>
          </p:nvPr>
        </p:nvSpPr>
        <p:spPr>
          <a:xfrm>
            <a:off x="17907742" y="7385298"/>
            <a:ext cx="5472608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000" b="0" i="1" u="none" strike="noStrike" cap="none">
                <a:solidFill>
                  <a:srgbClr val="5D5D5D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5"/>
          <p:cNvSpPr txBox="1">
            <a:spLocks noGrp="1"/>
          </p:cNvSpPr>
          <p:nvPr>
            <p:ph type="body" idx="14"/>
          </p:nvPr>
        </p:nvSpPr>
        <p:spPr>
          <a:xfrm>
            <a:off x="6610747" y="11520463"/>
            <a:ext cx="5472608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000" b="0" i="1" u="none" strike="noStrike" cap="none">
                <a:solidFill>
                  <a:srgbClr val="5D5D5D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5"/>
          <p:cNvSpPr txBox="1">
            <a:spLocks noGrp="1"/>
          </p:cNvSpPr>
          <p:nvPr>
            <p:ph type="body" idx="15"/>
          </p:nvPr>
        </p:nvSpPr>
        <p:spPr>
          <a:xfrm>
            <a:off x="12261278" y="11520463"/>
            <a:ext cx="5472608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000" b="0" i="1" u="none" strike="noStrike" cap="none">
                <a:solidFill>
                  <a:srgbClr val="5D5D5D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5"/>
          <p:cNvSpPr txBox="1">
            <a:spLocks noGrp="1"/>
          </p:cNvSpPr>
          <p:nvPr>
            <p:ph type="body" idx="16"/>
          </p:nvPr>
        </p:nvSpPr>
        <p:spPr>
          <a:xfrm>
            <a:off x="17907742" y="11520463"/>
            <a:ext cx="5472608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000" b="0" i="1" u="none" strike="noStrike" cap="none">
                <a:solidFill>
                  <a:srgbClr val="5D5D5D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793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and body">
  <p:cSld name="8_Title and bod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6"/>
          <p:cNvSpPr>
            <a:spLocks noGrp="1"/>
          </p:cNvSpPr>
          <p:nvPr>
            <p:ph type="pic" idx="2"/>
          </p:nvPr>
        </p:nvSpPr>
        <p:spPr>
          <a:xfrm>
            <a:off x="12371387" y="4084320"/>
            <a:ext cx="5226744" cy="7280319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36"/>
          <p:cNvSpPr>
            <a:spLocks noGrp="1"/>
          </p:cNvSpPr>
          <p:nvPr>
            <p:ph type="pic" idx="3"/>
          </p:nvPr>
        </p:nvSpPr>
        <p:spPr>
          <a:xfrm>
            <a:off x="6720856" y="4084320"/>
            <a:ext cx="5226744" cy="7280319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36"/>
          <p:cNvSpPr>
            <a:spLocks noGrp="1"/>
          </p:cNvSpPr>
          <p:nvPr>
            <p:ph type="pic" idx="4"/>
          </p:nvPr>
        </p:nvSpPr>
        <p:spPr>
          <a:xfrm>
            <a:off x="18017851" y="4084320"/>
            <a:ext cx="5226744" cy="7280319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36"/>
          <p:cNvSpPr txBox="1">
            <a:spLocks noGrp="1"/>
          </p:cNvSpPr>
          <p:nvPr>
            <p:ph type="title"/>
          </p:nvPr>
        </p:nvSpPr>
        <p:spPr>
          <a:xfrm>
            <a:off x="883251" y="560160"/>
            <a:ext cx="23093252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  <a:defRPr sz="8500" b="1" i="0" u="none" strike="noStrike" cap="none">
                <a:solidFill>
                  <a:srgbClr val="0072BC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6"/>
          <p:cNvSpPr txBox="1">
            <a:spLocks noGrp="1"/>
          </p:cNvSpPr>
          <p:nvPr>
            <p:ph type="body" idx="1"/>
          </p:nvPr>
        </p:nvSpPr>
        <p:spPr>
          <a:xfrm>
            <a:off x="931333" y="3905250"/>
            <a:ext cx="5317067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6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26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body" idx="5"/>
          </p:nvPr>
        </p:nvSpPr>
        <p:spPr>
          <a:xfrm>
            <a:off x="6610747" y="11520463"/>
            <a:ext cx="5472608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000" b="0" i="1" u="none" strike="noStrike" cap="none">
                <a:solidFill>
                  <a:srgbClr val="5D5D5D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6"/>
          <p:cNvSpPr txBox="1">
            <a:spLocks noGrp="1"/>
          </p:cNvSpPr>
          <p:nvPr>
            <p:ph type="body" idx="6"/>
          </p:nvPr>
        </p:nvSpPr>
        <p:spPr>
          <a:xfrm>
            <a:off x="12261278" y="11520463"/>
            <a:ext cx="5472608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000" b="0" i="1" u="none" strike="noStrike" cap="none">
                <a:solidFill>
                  <a:srgbClr val="5D5D5D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7"/>
          </p:nvPr>
        </p:nvSpPr>
        <p:spPr>
          <a:xfrm>
            <a:off x="17907742" y="11520463"/>
            <a:ext cx="5472608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000" b="0" i="1" u="none" strike="noStrike" cap="none">
                <a:solidFill>
                  <a:srgbClr val="5D5D5D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79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body">
  <p:cSld name="1_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9"/>
          <p:cNvSpPr txBox="1">
            <a:spLocks noGrp="1"/>
          </p:cNvSpPr>
          <p:nvPr>
            <p:ph type="title"/>
          </p:nvPr>
        </p:nvSpPr>
        <p:spPr>
          <a:xfrm>
            <a:off x="882469" y="560160"/>
            <a:ext cx="23093252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  <a:defRPr sz="8500" b="1" i="0" u="none" strike="noStrike" cap="none">
                <a:solidFill>
                  <a:srgbClr val="0072BC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9"/>
          <p:cNvSpPr txBox="1">
            <a:spLocks noGrp="1"/>
          </p:cNvSpPr>
          <p:nvPr>
            <p:ph type="body" idx="1"/>
          </p:nvPr>
        </p:nvSpPr>
        <p:spPr>
          <a:xfrm>
            <a:off x="931333" y="3905250"/>
            <a:ext cx="10791982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9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26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" name="Google Shape;17;p29"/>
          <p:cNvSpPr txBox="1">
            <a:spLocks noGrp="1"/>
          </p:cNvSpPr>
          <p:nvPr>
            <p:ph type="body" idx="2"/>
          </p:nvPr>
        </p:nvSpPr>
        <p:spPr>
          <a:xfrm>
            <a:off x="12235755" y="3905250"/>
            <a:ext cx="10791982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79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g3005923c816_0_2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-1" y="-48438"/>
            <a:ext cx="24742775" cy="13764438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g3005923c816_0_252"/>
          <p:cNvSpPr txBox="1">
            <a:spLocks noGrp="1"/>
          </p:cNvSpPr>
          <p:nvPr>
            <p:ph type="title"/>
          </p:nvPr>
        </p:nvSpPr>
        <p:spPr>
          <a:xfrm>
            <a:off x="1391781" y="5334000"/>
            <a:ext cx="15207300" cy="38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3300" b="0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3005923c816_0_252" descr="http://651B0C4B81190C7ED44C22F4A0B8A58F.dms.sberbank.ru/651B0C4B81190C7ED44C22F4A0B8A58F-364C0E04C011E51F3D96D3C8E5BB4011-0A2D17AF3BAAAC745350D318407CB941/1.png"/>
          <p:cNvSpPr/>
          <p:nvPr/>
        </p:nvSpPr>
        <p:spPr>
          <a:xfrm>
            <a:off x="0" y="0"/>
            <a:ext cx="3000" cy="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g3005923c816_0_252" descr="http://651B0C4B81190C7ED44C22F4A0B8A58F.dms.sberbank.ru/651B0C4B81190C7ED44C22F4A0B8A58F-364C0E04C011E51F3D96D3C8E5BB4011-0A2D17AF3BAAAC745350D318407CB941/1.png"/>
          <p:cNvSpPr/>
          <p:nvPr/>
        </p:nvSpPr>
        <p:spPr>
          <a:xfrm>
            <a:off x="0" y="0"/>
            <a:ext cx="3000" cy="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g3005923c816_0_252" descr="http://651B0C4B81190C7ED44C22F4A0B8A58F.dms.sberbank.ru/651B0C4B81190C7ED44C22F4A0B8A58F-364C0E04C011E51F3D96D3C8E5BB4011-0A2D17AF3BAAAC745350D318407CB941/1.png"/>
          <p:cNvSpPr/>
          <p:nvPr/>
        </p:nvSpPr>
        <p:spPr>
          <a:xfrm>
            <a:off x="0" y="0"/>
            <a:ext cx="3000" cy="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le and body">
  <p:cSld name="5_Title and 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8"/>
          <p:cNvSpPr txBox="1">
            <a:spLocks noGrp="1"/>
          </p:cNvSpPr>
          <p:nvPr>
            <p:ph type="title"/>
          </p:nvPr>
        </p:nvSpPr>
        <p:spPr>
          <a:xfrm>
            <a:off x="883251" y="560160"/>
            <a:ext cx="23093252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  <a:defRPr sz="8500" b="1" i="0" u="none" strike="noStrike" cap="none">
                <a:solidFill>
                  <a:srgbClr val="0072BC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8"/>
          <p:cNvSpPr txBox="1">
            <a:spLocks noGrp="1"/>
          </p:cNvSpPr>
          <p:nvPr>
            <p:ph type="body" idx="1"/>
          </p:nvPr>
        </p:nvSpPr>
        <p:spPr>
          <a:xfrm>
            <a:off x="931333" y="3905250"/>
            <a:ext cx="5317067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8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26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28"/>
          <p:cNvSpPr txBox="1">
            <a:spLocks noGrp="1"/>
          </p:cNvSpPr>
          <p:nvPr>
            <p:ph type="body" idx="2"/>
          </p:nvPr>
        </p:nvSpPr>
        <p:spPr>
          <a:xfrm>
            <a:off x="12257658" y="3905250"/>
            <a:ext cx="5320208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8"/>
          <p:cNvSpPr txBox="1">
            <a:spLocks noGrp="1"/>
          </p:cNvSpPr>
          <p:nvPr>
            <p:ph type="body" idx="3"/>
          </p:nvPr>
        </p:nvSpPr>
        <p:spPr>
          <a:xfrm>
            <a:off x="6603504" y="3905250"/>
            <a:ext cx="5317067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8"/>
          <p:cNvSpPr txBox="1">
            <a:spLocks noGrp="1"/>
          </p:cNvSpPr>
          <p:nvPr>
            <p:ph type="body" idx="4"/>
          </p:nvPr>
        </p:nvSpPr>
        <p:spPr>
          <a:xfrm>
            <a:off x="17892761" y="3905250"/>
            <a:ext cx="5320208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79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7"/>
          <p:cNvSpPr txBox="1">
            <a:spLocks noGrp="1"/>
          </p:cNvSpPr>
          <p:nvPr>
            <p:ph type="title"/>
          </p:nvPr>
        </p:nvSpPr>
        <p:spPr>
          <a:xfrm>
            <a:off x="879931" y="557213"/>
            <a:ext cx="23093252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  <a:defRPr sz="8500" b="1" i="0" u="none" strike="noStrike" cap="none">
                <a:solidFill>
                  <a:srgbClr val="0072BC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7"/>
          <p:cNvSpPr txBox="1">
            <a:spLocks noGrp="1"/>
          </p:cNvSpPr>
          <p:nvPr>
            <p:ph type="body" idx="1"/>
          </p:nvPr>
        </p:nvSpPr>
        <p:spPr>
          <a:xfrm>
            <a:off x="931333" y="3905250"/>
            <a:ext cx="7119574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7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26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27"/>
          <p:cNvSpPr txBox="1">
            <a:spLocks noGrp="1"/>
          </p:cNvSpPr>
          <p:nvPr>
            <p:ph type="body" idx="2"/>
          </p:nvPr>
        </p:nvSpPr>
        <p:spPr>
          <a:xfrm>
            <a:off x="8577823" y="3905250"/>
            <a:ext cx="7119574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7"/>
          <p:cNvSpPr txBox="1">
            <a:spLocks noGrp="1"/>
          </p:cNvSpPr>
          <p:nvPr>
            <p:ph type="body" idx="3"/>
          </p:nvPr>
        </p:nvSpPr>
        <p:spPr>
          <a:xfrm>
            <a:off x="16224001" y="3905250"/>
            <a:ext cx="7119574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793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and body">
  <p:cSld name="6_Title and 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1"/>
          <p:cNvSpPr txBox="1">
            <a:spLocks noGrp="1"/>
          </p:cNvSpPr>
          <p:nvPr>
            <p:ph type="title"/>
          </p:nvPr>
        </p:nvSpPr>
        <p:spPr>
          <a:xfrm>
            <a:off x="878661" y="560919"/>
            <a:ext cx="23093252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  <a:defRPr sz="8500" b="1" i="0" u="none" strike="noStrike" cap="none">
                <a:solidFill>
                  <a:srgbClr val="0072BC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1"/>
          <p:cNvSpPr txBox="1">
            <a:spLocks noGrp="1"/>
          </p:cNvSpPr>
          <p:nvPr>
            <p:ph type="body" idx="1"/>
          </p:nvPr>
        </p:nvSpPr>
        <p:spPr>
          <a:xfrm>
            <a:off x="931333" y="3905250"/>
            <a:ext cx="7119574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1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26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793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body">
  <p:cSld name="3_Title and 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2"/>
          <p:cNvSpPr txBox="1">
            <a:spLocks noGrp="1"/>
          </p:cNvSpPr>
          <p:nvPr>
            <p:ph type="title"/>
          </p:nvPr>
        </p:nvSpPr>
        <p:spPr>
          <a:xfrm>
            <a:off x="882469" y="560160"/>
            <a:ext cx="23093252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  <a:defRPr sz="8500" b="1" i="0" u="none" strike="noStrike" cap="none">
                <a:solidFill>
                  <a:srgbClr val="0072BC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2"/>
          <p:cNvSpPr txBox="1">
            <a:spLocks noGrp="1"/>
          </p:cNvSpPr>
          <p:nvPr>
            <p:ph type="body" idx="1"/>
          </p:nvPr>
        </p:nvSpPr>
        <p:spPr>
          <a:xfrm>
            <a:off x="931333" y="3905250"/>
            <a:ext cx="10791982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2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26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79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body">
  <p:cSld name="2_Title and bod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3"/>
          <p:cNvSpPr txBox="1">
            <a:spLocks noGrp="1"/>
          </p:cNvSpPr>
          <p:nvPr>
            <p:ph type="title"/>
          </p:nvPr>
        </p:nvSpPr>
        <p:spPr>
          <a:xfrm>
            <a:off x="882469" y="560160"/>
            <a:ext cx="23093252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  <a:defRPr sz="8500" b="1" i="0" u="none" strike="noStrike" cap="none">
                <a:solidFill>
                  <a:srgbClr val="0072BC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26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793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and body">
  <p:cSld name="4_Title and bod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4"/>
          <p:cNvSpPr>
            <a:spLocks noGrp="1"/>
          </p:cNvSpPr>
          <p:nvPr>
            <p:ph type="pic" idx="2"/>
          </p:nvPr>
        </p:nvSpPr>
        <p:spPr>
          <a:xfrm>
            <a:off x="8690595" y="4081463"/>
            <a:ext cx="7244730" cy="5791739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p34"/>
          <p:cNvSpPr>
            <a:spLocks noGrp="1"/>
          </p:cNvSpPr>
          <p:nvPr>
            <p:ph type="pic" idx="3"/>
          </p:nvPr>
        </p:nvSpPr>
        <p:spPr>
          <a:xfrm>
            <a:off x="16352395" y="4081463"/>
            <a:ext cx="7244730" cy="5791739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34"/>
          <p:cNvSpPr txBox="1">
            <a:spLocks noGrp="1"/>
          </p:cNvSpPr>
          <p:nvPr>
            <p:ph type="title"/>
          </p:nvPr>
        </p:nvSpPr>
        <p:spPr>
          <a:xfrm>
            <a:off x="879931" y="557213"/>
            <a:ext cx="23093252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  <a:defRPr sz="8500" b="1" i="0" u="none" strike="noStrike" cap="none">
                <a:solidFill>
                  <a:srgbClr val="0072BC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4"/>
          <p:cNvSpPr txBox="1">
            <a:spLocks noGrp="1"/>
          </p:cNvSpPr>
          <p:nvPr>
            <p:ph type="body" idx="1"/>
          </p:nvPr>
        </p:nvSpPr>
        <p:spPr>
          <a:xfrm>
            <a:off x="931333" y="3905250"/>
            <a:ext cx="7119574" cy="818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26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  <a:defRPr sz="2800" b="1" i="0" u="none" strike="noStrike" cap="none">
                <a:solidFill>
                  <a:srgbClr val="92C5EB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34"/>
          <p:cNvSpPr txBox="1">
            <a:spLocks noGrp="1"/>
          </p:cNvSpPr>
          <p:nvPr>
            <p:ph type="body" idx="4"/>
          </p:nvPr>
        </p:nvSpPr>
        <p:spPr>
          <a:xfrm>
            <a:off x="8580486" y="10029025"/>
            <a:ext cx="5472608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000" b="0" i="1" u="none" strike="noStrike" cap="none">
                <a:solidFill>
                  <a:srgbClr val="5D5D5D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4"/>
          <p:cNvSpPr txBox="1">
            <a:spLocks noGrp="1"/>
          </p:cNvSpPr>
          <p:nvPr>
            <p:ph type="body" idx="5"/>
          </p:nvPr>
        </p:nvSpPr>
        <p:spPr>
          <a:xfrm>
            <a:off x="16242286" y="10029025"/>
            <a:ext cx="5472608" cy="792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000" b="0" i="1" u="none" strike="noStrike" cap="none">
                <a:solidFill>
                  <a:srgbClr val="5D5D5D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33"/>
              <a:buFont typeface="Arial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3733"/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79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>
            <a:spLocks noGrp="1"/>
          </p:cNvSpPr>
          <p:nvPr>
            <p:ph type="title"/>
          </p:nvPr>
        </p:nvSpPr>
        <p:spPr>
          <a:xfrm>
            <a:off x="843437" y="1186742"/>
            <a:ext cx="23055913" cy="1527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5"/>
          <p:cNvSpPr txBox="1">
            <a:spLocks noGrp="1"/>
          </p:cNvSpPr>
          <p:nvPr>
            <p:ph type="body" idx="1"/>
          </p:nvPr>
        </p:nvSpPr>
        <p:spPr>
          <a:xfrm>
            <a:off x="843437" y="3073267"/>
            <a:ext cx="23055913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5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26" cy="1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8CCF7EA-2034-4E8B-8D92-F817428F40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  <a14:imgEffect>
                      <a14:sharpenSoften amount="-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t="27146" b="17453"/>
          <a:stretch/>
        </p:blipFill>
        <p:spPr>
          <a:xfrm>
            <a:off x="-1" y="-118447"/>
            <a:ext cx="24742775" cy="13715999"/>
          </a:xfrm>
          <a:prstGeom prst="rect">
            <a:avLst/>
          </a:prstGeom>
        </p:spPr>
      </p:pic>
      <p:sp>
        <p:nvSpPr>
          <p:cNvPr id="92" name="Google Shape;92;g2c9a08ba0e1_0_0"/>
          <p:cNvSpPr txBox="1">
            <a:spLocks noGrp="1"/>
          </p:cNvSpPr>
          <p:nvPr>
            <p:ph type="ctrTitle"/>
          </p:nvPr>
        </p:nvSpPr>
        <p:spPr>
          <a:xfrm>
            <a:off x="843435" y="1800225"/>
            <a:ext cx="23055900" cy="44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600" dirty="0">
                <a:solidFill>
                  <a:schemeClr val="tx1"/>
                </a:solidFill>
                <a:latin typeface="Georgia" panose="02040502050405020303" pitchFamily="18" charset="0"/>
              </a:rPr>
              <a:t>ЭФФЕКТИВНОСТЬ САЙТА «СБЕРАВТОПОДПИСКА»</a:t>
            </a:r>
            <a:endParaRPr lang="ru-RU" sz="7100" dirty="0">
              <a:solidFill>
                <a:schemeClr val="tx1"/>
              </a:solidFill>
              <a:latin typeface="Georgia" panose="02040502050405020303" pitchFamily="18" charset="0"/>
              <a:ea typeface="Georgia"/>
              <a:cs typeface="Georgia"/>
              <a:sym typeface="Georgia"/>
            </a:endParaRPr>
          </a:p>
        </p:txBody>
      </p:sp>
      <p:sp>
        <p:nvSpPr>
          <p:cNvPr id="93" name="Google Shape;93;g2c9a08ba0e1_0_0"/>
          <p:cNvSpPr txBox="1">
            <a:spLocks noGrp="1"/>
          </p:cNvSpPr>
          <p:nvPr>
            <p:ph type="subTitle" idx="1"/>
          </p:nvPr>
        </p:nvSpPr>
        <p:spPr>
          <a:xfrm>
            <a:off x="3714325" y="910725"/>
            <a:ext cx="16828500" cy="31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ru-RU" sz="4300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ПРОЕКТНЫЙ ПРАКТИКУМ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045ADFE-54A6-4E4A-B0D8-92AB2FC4C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0526" y="6739553"/>
            <a:ext cx="6501717" cy="650171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c9a08ba0e1_0_32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2C3F9D6-7E79-4FFE-AC7B-5BBFA28D3F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  <a14:imgEffect>
                      <a14:sharpenSoften amount="-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 t="27146" b="17453"/>
          <a:stretch/>
        </p:blipFill>
        <p:spPr>
          <a:xfrm>
            <a:off x="-2" y="0"/>
            <a:ext cx="24742775" cy="13715999"/>
          </a:xfrm>
          <a:prstGeom prst="rect">
            <a:avLst/>
          </a:prstGeom>
        </p:spPr>
      </p:pic>
      <p:sp>
        <p:nvSpPr>
          <p:cNvPr id="10" name="Google Shape;154;p23">
            <a:extLst>
              <a:ext uri="{FF2B5EF4-FFF2-40B4-BE49-F238E27FC236}">
                <a16:creationId xmlns:a16="http://schemas.microsoft.com/office/drawing/2014/main" id="{CED808E0-AD94-4121-8186-F7F42F87A6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9390" y="5041032"/>
            <a:ext cx="24384000" cy="27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33"/>
              <a:buFont typeface="Quattrocento Sans"/>
              <a:buNone/>
            </a:pPr>
            <a:r>
              <a:rPr lang="en-US" sz="10533" dirty="0" err="1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Спасибо</a:t>
            </a:r>
            <a:r>
              <a:rPr lang="en-US" sz="10533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10533" dirty="0" err="1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за</a:t>
            </a:r>
            <a:r>
              <a:rPr lang="en-US" sz="10533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10533" dirty="0" err="1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внимание</a:t>
            </a:r>
            <a:r>
              <a:rPr lang="en-US" sz="10533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!</a:t>
            </a:r>
            <a:endParaRPr sz="10533" dirty="0">
              <a:solidFill>
                <a:schemeClr val="accent4">
                  <a:lumMod val="50000"/>
                </a:schemeClr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124672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a8457bfa3f_0_6"/>
          <p:cNvSpPr txBox="1">
            <a:spLocks noGrp="1"/>
          </p:cNvSpPr>
          <p:nvPr>
            <p:ph type="title"/>
          </p:nvPr>
        </p:nvSpPr>
        <p:spPr>
          <a:xfrm>
            <a:off x="882475" y="560155"/>
            <a:ext cx="23093400" cy="14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7200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СОСТАВ КОМАНДЫ</a:t>
            </a:r>
          </a:p>
        </p:txBody>
      </p:sp>
      <p:sp>
        <p:nvSpPr>
          <p:cNvPr id="7" name="文本框 19">
            <a:extLst>
              <a:ext uri="{FF2B5EF4-FFF2-40B4-BE49-F238E27FC236}">
                <a16:creationId xmlns:a16="http://schemas.microsoft.com/office/drawing/2014/main" id="{C0510810-2440-4F0B-A804-6D3624981DFF}"/>
              </a:ext>
            </a:extLst>
          </p:cNvPr>
          <p:cNvSpPr txBox="1"/>
          <p:nvPr/>
        </p:nvSpPr>
        <p:spPr bwMode="auto">
          <a:xfrm>
            <a:off x="2373444" y="8239378"/>
            <a:ext cx="7133811" cy="222157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lvl="0">
              <a:lnSpc>
                <a:spcPct val="107000"/>
              </a:lnSpc>
              <a:spcAft>
                <a:spcPts val="800"/>
              </a:spcAft>
              <a:defRPr b="1">
                <a:solidFill>
                  <a:srgbClr val="333333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ru-RU" sz="4200" dirty="0">
                <a:latin typeface="Georgia" panose="02040502050405020303" pitchFamily="18" charset="0"/>
              </a:rPr>
              <a:t>Медведев Игорь</a:t>
            </a:r>
            <a:endParaRPr lang="en-US" sz="4200" dirty="0">
              <a:latin typeface="Georgia" panose="02040502050405020303" pitchFamily="18" charset="0"/>
            </a:endParaRPr>
          </a:p>
          <a:p>
            <a:r>
              <a:rPr lang="en-US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Code-</a:t>
            </a:r>
            <a:r>
              <a:rPr lang="ru-RU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инженер, </a:t>
            </a:r>
            <a:br>
              <a:rPr lang="en-US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</a:br>
            <a:r>
              <a:rPr lang="ru-RU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тестировщик</a:t>
            </a:r>
          </a:p>
        </p:txBody>
      </p:sp>
      <p:sp>
        <p:nvSpPr>
          <p:cNvPr id="8" name="文本框 19">
            <a:extLst>
              <a:ext uri="{FF2B5EF4-FFF2-40B4-BE49-F238E27FC236}">
                <a16:creationId xmlns:a16="http://schemas.microsoft.com/office/drawing/2014/main" id="{8ADCFB7D-5C1D-4025-8D6B-FB49A6C27CF9}"/>
              </a:ext>
            </a:extLst>
          </p:cNvPr>
          <p:cNvSpPr txBox="1"/>
          <p:nvPr/>
        </p:nvSpPr>
        <p:spPr bwMode="auto">
          <a:xfrm>
            <a:off x="2373444" y="3780790"/>
            <a:ext cx="7714720" cy="222157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lvl="0">
              <a:lnSpc>
                <a:spcPct val="107000"/>
              </a:lnSpc>
              <a:spcAft>
                <a:spcPts val="800"/>
              </a:spcAft>
              <a:defRPr b="1">
                <a:solidFill>
                  <a:srgbClr val="333333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ru-RU" sz="4200" dirty="0">
                <a:solidFill>
                  <a:schemeClr val="accent4">
                    <a:lumMod val="50000"/>
                  </a:schemeClr>
                </a:solidFill>
                <a:latin typeface="Georgia" panose="02040502050405020303" pitchFamily="18" charset="0"/>
              </a:rPr>
              <a:t>Михаил Кочетков </a:t>
            </a:r>
          </a:p>
          <a:p>
            <a:r>
              <a:rPr lang="en-US" sz="4200" b="0" dirty="0" err="1">
                <a:solidFill>
                  <a:schemeClr val="accent4">
                    <a:lumMod val="50000"/>
                  </a:schemeClr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Teamlead</a:t>
            </a:r>
            <a:br>
              <a:rPr lang="en-US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</a:br>
            <a:r>
              <a:rPr lang="en-US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ML-</a:t>
            </a:r>
            <a:r>
              <a:rPr lang="ru-RU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инженер</a:t>
            </a:r>
          </a:p>
        </p:txBody>
      </p:sp>
      <p:sp>
        <p:nvSpPr>
          <p:cNvPr id="9" name="文本框 19">
            <a:extLst>
              <a:ext uri="{FF2B5EF4-FFF2-40B4-BE49-F238E27FC236}">
                <a16:creationId xmlns:a16="http://schemas.microsoft.com/office/drawing/2014/main" id="{8AA96792-C316-4F0E-A4C0-04403F3949DF}"/>
              </a:ext>
            </a:extLst>
          </p:cNvPr>
          <p:cNvSpPr txBox="1"/>
          <p:nvPr/>
        </p:nvSpPr>
        <p:spPr bwMode="auto">
          <a:xfrm>
            <a:off x="18048190" y="4019481"/>
            <a:ext cx="6268076" cy="222157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lvl="0">
              <a:lnSpc>
                <a:spcPct val="107000"/>
              </a:lnSpc>
              <a:spcAft>
                <a:spcPts val="800"/>
              </a:spcAft>
              <a:defRPr b="1">
                <a:solidFill>
                  <a:srgbClr val="333333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ru-RU" sz="4200" dirty="0">
                <a:solidFill>
                  <a:srgbClr val="323437"/>
                </a:solidFill>
                <a:latin typeface="Georgia" panose="02040502050405020303" pitchFamily="18" charset="0"/>
              </a:rPr>
              <a:t>Артур Даминов</a:t>
            </a:r>
            <a:endParaRPr lang="ru-RU" sz="4200" dirty="0">
              <a:latin typeface="Georgia" panose="02040502050405020303" pitchFamily="18" charset="0"/>
            </a:endParaRPr>
          </a:p>
          <a:p>
            <a:r>
              <a:rPr lang="en-US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Code-</a:t>
            </a:r>
            <a:r>
              <a:rPr lang="ru-RU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инженер, </a:t>
            </a:r>
            <a:br>
              <a:rPr lang="en-US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</a:br>
            <a:r>
              <a:rPr lang="ru-RU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тестировщик</a:t>
            </a:r>
          </a:p>
        </p:txBody>
      </p:sp>
      <p:sp>
        <p:nvSpPr>
          <p:cNvPr id="11" name="文本框 19">
            <a:extLst>
              <a:ext uri="{FF2B5EF4-FFF2-40B4-BE49-F238E27FC236}">
                <a16:creationId xmlns:a16="http://schemas.microsoft.com/office/drawing/2014/main" id="{D87CABE7-C5C9-4A48-8373-E2A038ECDB68}"/>
              </a:ext>
            </a:extLst>
          </p:cNvPr>
          <p:cNvSpPr txBox="1"/>
          <p:nvPr/>
        </p:nvSpPr>
        <p:spPr bwMode="auto">
          <a:xfrm>
            <a:off x="18048190" y="8239378"/>
            <a:ext cx="5639818" cy="301576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lvl="0">
              <a:lnSpc>
                <a:spcPct val="107000"/>
              </a:lnSpc>
              <a:spcAft>
                <a:spcPts val="800"/>
              </a:spcAft>
              <a:defRPr b="1">
                <a:solidFill>
                  <a:srgbClr val="333333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ru-RU" sz="4200" i="1" dirty="0">
                <a:latin typeface="Georgia" panose="02040502050405020303" pitchFamily="18" charset="0"/>
              </a:rPr>
              <a:t>Екатерина Ковалева</a:t>
            </a:r>
          </a:p>
          <a:p>
            <a:r>
              <a:rPr lang="en-US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Code-</a:t>
            </a:r>
            <a:r>
              <a:rPr lang="ru-RU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инженер, </a:t>
            </a:r>
          </a:p>
          <a:p>
            <a:r>
              <a:rPr lang="en-US" sz="4200" b="0" dirty="0">
                <a:solidFill>
                  <a:srgbClr val="71876A"/>
                </a:solidFill>
                <a:latin typeface="Georgia" panose="02040502050405020303" pitchFamily="18" charset="0"/>
                <a:ea typeface="FZHei-B01S" panose="02010601030101010101" pitchFamily="2" charset="-122"/>
                <a:cs typeface="+mn-cs"/>
              </a:rPr>
              <a:t>product</a:t>
            </a:r>
            <a:endParaRPr lang="ru-RU" sz="4200" b="0" dirty="0">
              <a:solidFill>
                <a:srgbClr val="71876A"/>
              </a:solidFill>
              <a:latin typeface="Georgia" panose="02040502050405020303" pitchFamily="18" charset="0"/>
              <a:ea typeface="FZHei-B01S" panose="02010601030101010101" pitchFamily="2" charset="-122"/>
              <a:cs typeface="+mn-cs"/>
            </a:endParaRPr>
          </a:p>
        </p:txBody>
      </p:sp>
      <p:pic>
        <p:nvPicPr>
          <p:cNvPr id="12" name="Picture 2" descr="photo_2025-04-28_10-25-08.jpg">
            <a:extLst>
              <a:ext uri="{FF2B5EF4-FFF2-40B4-BE49-F238E27FC236}">
                <a16:creationId xmlns:a16="http://schemas.microsoft.com/office/drawing/2014/main" id="{271C3C0E-E79F-4A20-8E8B-02ECAB882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384" y="2205394"/>
            <a:ext cx="9823450" cy="982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60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d2a0adf1a_0_0"/>
          <p:cNvSpPr txBox="1">
            <a:spLocks noGrp="1"/>
          </p:cNvSpPr>
          <p:nvPr>
            <p:ph type="title"/>
          </p:nvPr>
        </p:nvSpPr>
        <p:spPr>
          <a:xfrm>
            <a:off x="882475" y="560155"/>
            <a:ext cx="23093400" cy="14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</a:pPr>
            <a:r>
              <a:rPr lang="ru-RU" sz="7200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ЦЕЛЬ И АКТУАЛЬНОСТЬ</a:t>
            </a:r>
          </a:p>
        </p:txBody>
      </p:sp>
      <p:sp>
        <p:nvSpPr>
          <p:cNvPr id="106" name="Google Shape;106;g32d2a0adf1a_0_0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</a:pPr>
            <a:fld id="{00000000-1234-1234-1234-123412341234}" type="slidenum">
              <a:rPr lang="en-US">
                <a:solidFill>
                  <a:srgbClr val="0072BC"/>
                </a:solidFill>
              </a:rPr>
              <a:t>3</a:t>
            </a:fld>
            <a:endParaRPr>
              <a:solidFill>
                <a:srgbClr val="0072BC"/>
              </a:solidFill>
            </a:endParaRPr>
          </a:p>
        </p:txBody>
      </p:sp>
      <p:sp>
        <p:nvSpPr>
          <p:cNvPr id="107" name="Google Shape;107;g32d2a0adf1a_0_0"/>
          <p:cNvSpPr txBox="1">
            <a:spLocks noGrp="1"/>
          </p:cNvSpPr>
          <p:nvPr>
            <p:ph type="body" idx="1"/>
          </p:nvPr>
        </p:nvSpPr>
        <p:spPr>
          <a:xfrm>
            <a:off x="882475" y="2215215"/>
            <a:ext cx="16262525" cy="10025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50000"/>
              </a:lnSpc>
            </a:pPr>
            <a:r>
              <a:rPr lang="ru-RU" sz="3300" b="1" dirty="0">
                <a:solidFill>
                  <a:srgbClr val="000000"/>
                </a:solidFill>
                <a:latin typeface="Georgia" panose="02040502050405020303" pitchFamily="18" charset="0"/>
              </a:rPr>
              <a:t>«</a:t>
            </a:r>
            <a:r>
              <a:rPr lang="ru-RU" sz="3300" b="1" dirty="0" err="1">
                <a:solidFill>
                  <a:srgbClr val="000000"/>
                </a:solidFill>
                <a:latin typeface="Georgia" panose="02040502050405020303" pitchFamily="18" charset="0"/>
              </a:rPr>
              <a:t>СберАвтоподписка</a:t>
            </a:r>
            <a:r>
              <a:rPr lang="ru-RU" sz="3300" b="1" dirty="0">
                <a:solidFill>
                  <a:srgbClr val="000000"/>
                </a:solidFill>
                <a:latin typeface="Georgia" panose="02040502050405020303" pitchFamily="18" charset="0"/>
              </a:rPr>
              <a:t>»* хочет увеличить эффективность сайта: улучшить пользовательский опыт, повысить конверсию, сделать рекламные кампании более результативными. </a:t>
            </a:r>
          </a:p>
          <a:p>
            <a:pPr marL="0" lvl="0" indent="0">
              <a:lnSpc>
                <a:spcPct val="150000"/>
              </a:lnSpc>
            </a:pPr>
            <a:r>
              <a:rPr lang="ru-RU" sz="3300" b="1" dirty="0">
                <a:solidFill>
                  <a:srgbClr val="000000"/>
                </a:solidFill>
                <a:latin typeface="Georgia" panose="02040502050405020303" pitchFamily="18" charset="0"/>
              </a:rPr>
              <a:t>Команда </a:t>
            </a:r>
            <a:r>
              <a:rPr lang="en-US" sz="3300" b="1" dirty="0">
                <a:solidFill>
                  <a:srgbClr val="000000"/>
                </a:solidFill>
                <a:latin typeface="Georgia" panose="02040502050405020303" pitchFamily="18" charset="0"/>
              </a:rPr>
              <a:t>ML </a:t>
            </a:r>
            <a:r>
              <a:rPr lang="en-US" sz="3300" b="1" dirty="0" err="1">
                <a:solidFill>
                  <a:srgbClr val="000000"/>
                </a:solidFill>
                <a:latin typeface="Georgia" panose="02040502050405020303" pitchFamily="18" charset="0"/>
              </a:rPr>
              <a:t>RUSTlers</a:t>
            </a:r>
            <a:r>
              <a:rPr lang="en-US" sz="3300" b="1" dirty="0">
                <a:solidFill>
                  <a:srgbClr val="000000"/>
                </a:solidFill>
                <a:latin typeface="Georgia" panose="02040502050405020303" pitchFamily="18" charset="0"/>
              </a:rPr>
              <a:t> </a:t>
            </a:r>
            <a:r>
              <a:rPr lang="ru-RU" sz="3300" b="1" dirty="0">
                <a:solidFill>
                  <a:srgbClr val="000000"/>
                </a:solidFill>
                <a:latin typeface="Georgia" panose="02040502050405020303" pitchFamily="18" charset="0"/>
              </a:rPr>
              <a:t>создала модель, которая предсказывает вероятность того, что пользователь совершит целевое действие (оставит заявку, закажет звонок и пр.) на сайте.</a:t>
            </a:r>
          </a:p>
          <a:p>
            <a:pPr marL="0" lvl="0" indent="0">
              <a:lnSpc>
                <a:spcPct val="150000"/>
              </a:lnSpc>
            </a:pPr>
            <a:r>
              <a:rPr lang="ru-RU" sz="3300" b="1" dirty="0">
                <a:solidFill>
                  <a:srgbClr val="000000"/>
                </a:solidFill>
                <a:latin typeface="Georgia" panose="02040502050405020303" pitchFamily="18" charset="0"/>
              </a:rPr>
              <a:t>Созданная модель помогает:</a:t>
            </a:r>
          </a:p>
          <a:p>
            <a:pPr marL="571500" lvl="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3300" b="1" dirty="0">
                <a:solidFill>
                  <a:srgbClr val="000000"/>
                </a:solidFill>
                <a:latin typeface="Georgia" panose="02040502050405020303" pitchFamily="18" charset="0"/>
              </a:rPr>
              <a:t>оценивать эффективность каналов привлечения трафика</a:t>
            </a:r>
          </a:p>
          <a:p>
            <a:pPr marL="571500" lvl="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3300" b="1" dirty="0">
                <a:solidFill>
                  <a:srgbClr val="000000"/>
                </a:solidFill>
                <a:latin typeface="Georgia" panose="02040502050405020303" pitchFamily="18" charset="0"/>
              </a:rPr>
              <a:t>адаптировать рекламные кампании</a:t>
            </a:r>
          </a:p>
          <a:p>
            <a:pPr marL="571500" lvl="0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3300" b="1" dirty="0">
                <a:solidFill>
                  <a:srgbClr val="000000"/>
                </a:solidFill>
                <a:latin typeface="Georgia" panose="02040502050405020303" pitchFamily="18" charset="0"/>
              </a:rPr>
              <a:t>улучшать UX сайта за счет анализа поведения пользователей</a:t>
            </a:r>
          </a:p>
          <a:p>
            <a:pPr marL="0" lvl="0" indent="0">
              <a:lnSpc>
                <a:spcPct val="150000"/>
              </a:lnSpc>
            </a:pPr>
            <a:endParaRPr lang="ru-RU" sz="3300" b="1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pPr marL="0" lvl="0" indent="0">
              <a:lnSpc>
                <a:spcPct val="150000"/>
              </a:lnSpc>
            </a:pPr>
            <a:r>
              <a:rPr lang="ru-RU" sz="2400" dirty="0">
                <a:latin typeface="Georgia" panose="02040502050405020303" pitchFamily="18" charset="0"/>
              </a:rPr>
              <a:t>* </a:t>
            </a:r>
            <a:r>
              <a:rPr lang="ru-RU" sz="2400" dirty="0" err="1">
                <a:latin typeface="Georgia" panose="02040502050405020303" pitchFamily="18" charset="0"/>
              </a:rPr>
              <a:t>СберАвтоподписка</a:t>
            </a:r>
            <a:r>
              <a:rPr lang="ru-RU" sz="2400" dirty="0">
                <a:latin typeface="Georgia" panose="02040502050405020303" pitchFamily="18" charset="0"/>
              </a:rPr>
              <a:t> — это сервис долгосрочной аренды автомобилей для физических лиц.  Клиент платит фиксированную сумму в месяц и получает авто в пользование сроком от 6 месяцев до 3 лет. В стоимость включены:</a:t>
            </a:r>
            <a:r>
              <a:rPr lang="en-US" sz="2400" dirty="0">
                <a:latin typeface="Georgia" panose="02040502050405020303" pitchFamily="18" charset="0"/>
              </a:rPr>
              <a:t> </a:t>
            </a:r>
            <a:r>
              <a:rPr lang="ru-RU" sz="2400" dirty="0">
                <a:latin typeface="Georgia" panose="02040502050405020303" pitchFamily="18" charset="0"/>
              </a:rPr>
              <a:t>страхование, ТО и ремонт, сезонная смена и хранение шин, круглосуточная поддержка. </a:t>
            </a:r>
            <a:endParaRPr lang="en-US" sz="2400" dirty="0">
              <a:latin typeface="Georgia" panose="02040502050405020303" pitchFamily="18" charset="0"/>
            </a:endParaRPr>
          </a:p>
          <a:p>
            <a:pPr marL="0" lvl="0" indent="0">
              <a:lnSpc>
                <a:spcPct val="150000"/>
              </a:lnSpc>
            </a:pPr>
            <a:endParaRPr lang="ru-RU" sz="3300" b="1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3300" dirty="0">
              <a:solidFill>
                <a:srgbClr val="000000"/>
              </a:solidFill>
              <a:latin typeface="Georgia" panose="02040502050405020303" pitchFamily="18" charset="0"/>
              <a:ea typeface="Georgia"/>
              <a:cs typeface="Georgia"/>
              <a:sym typeface="Georgia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05452C8-9DED-4B27-BCBA-BD0B733807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73000"/>
                    </a14:imgEffect>
                    <a14:imgEffect>
                      <a14:brightnessContrast bright="24000"/>
                    </a14:imgEffect>
                  </a14:imgLayer>
                </a14:imgProps>
              </a:ext>
            </a:extLst>
          </a:blip>
          <a:srcRect l="47561"/>
          <a:stretch/>
        </p:blipFill>
        <p:spPr>
          <a:xfrm>
            <a:off x="17487900" y="26445"/>
            <a:ext cx="7194958" cy="13720604"/>
          </a:xfrm>
          <a:prstGeom prst="rect">
            <a:avLst/>
          </a:prstGeom>
          <a:effectLst>
            <a:softEdge rad="15240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e29098f46_0_23"/>
          <p:cNvSpPr txBox="1">
            <a:spLocks noGrp="1"/>
          </p:cNvSpPr>
          <p:nvPr>
            <p:ph type="title"/>
          </p:nvPr>
        </p:nvSpPr>
        <p:spPr>
          <a:xfrm>
            <a:off x="882475" y="560155"/>
            <a:ext cx="23093400" cy="14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</a:pPr>
            <a:r>
              <a:rPr lang="ru-RU" sz="7200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ДАННЫЕ И </a:t>
            </a:r>
            <a:r>
              <a:rPr lang="en-US" sz="7200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EDA</a:t>
            </a:r>
          </a:p>
        </p:txBody>
      </p:sp>
      <p:sp>
        <p:nvSpPr>
          <p:cNvPr id="113" name="Google Shape;113;g1ee29098f46_0_23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</a:pPr>
            <a:fld id="{00000000-1234-1234-1234-123412341234}" type="slidenum">
              <a:rPr lang="en-US">
                <a:solidFill>
                  <a:srgbClr val="0072BC"/>
                </a:solidFill>
              </a:rPr>
              <a:t>4</a:t>
            </a:fld>
            <a:endParaRPr>
              <a:solidFill>
                <a:srgbClr val="0072BC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AB358A9-3AB9-4CEA-81E3-34939862E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3871" y="4466549"/>
            <a:ext cx="8132342" cy="77257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2D6A6E-BADD-46CC-9D0A-C0C4032C47C0}"/>
              </a:ext>
            </a:extLst>
          </p:cNvPr>
          <p:cNvSpPr txBox="1"/>
          <p:nvPr/>
        </p:nvSpPr>
        <p:spPr>
          <a:xfrm>
            <a:off x="882475" y="2182712"/>
            <a:ext cx="21560902" cy="1893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ru-RU" sz="4400" dirty="0">
                <a:solidFill>
                  <a:schemeClr val="accent4">
                    <a:lumMod val="50000"/>
                  </a:schemeClr>
                </a:solidFill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Данные представлены двумя таблицами </a:t>
            </a:r>
            <a:r>
              <a:rPr lang="en-US" sz="4400" dirty="0">
                <a:solidFill>
                  <a:schemeClr val="accent4">
                    <a:lumMod val="50000"/>
                  </a:schemeClr>
                </a:solidFill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: </a:t>
            </a:r>
            <a:endParaRPr lang="ru-RU" sz="4400" dirty="0">
              <a:solidFill>
                <a:schemeClr val="accent4">
                  <a:lumMod val="50000"/>
                </a:schemeClr>
              </a:solidFill>
              <a:latin typeface="Georgia" panose="02040502050405020303" pitchFamily="18" charset="0"/>
              <a:ea typeface="Calibri" panose="020F0502020204030204" pitchFamily="34" charset="0"/>
              <a:cs typeface="Times New Roman" panose="02020603050405020304" pitchFamily="18" charset="0"/>
              <a:sym typeface="Arial"/>
            </a:endParaRP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ru-RU" sz="4400" dirty="0">
                <a:solidFill>
                  <a:schemeClr val="accent4">
                    <a:lumMod val="50000"/>
                  </a:schemeClr>
                </a:solidFill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  <a:sym typeface="Arial"/>
              </a:rPr>
              <a:t>лог пользовательских действий на сайте и дополнительные данные по сессиям.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3CAB66A-FF18-4B6F-8B7D-8C7B2D240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475" y="4377643"/>
            <a:ext cx="8206107" cy="78146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e29098f46_0_23"/>
          <p:cNvSpPr txBox="1">
            <a:spLocks noGrp="1"/>
          </p:cNvSpPr>
          <p:nvPr>
            <p:ph type="title"/>
          </p:nvPr>
        </p:nvSpPr>
        <p:spPr>
          <a:xfrm>
            <a:off x="882475" y="578084"/>
            <a:ext cx="23093400" cy="14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</a:pPr>
            <a:r>
              <a:rPr lang="en-US" sz="7200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TARGET</a:t>
            </a:r>
          </a:p>
        </p:txBody>
      </p:sp>
      <p:sp>
        <p:nvSpPr>
          <p:cNvPr id="113" name="Google Shape;113;g1ee29098f46_0_23"/>
          <p:cNvSpPr txBox="1">
            <a:spLocks noGrp="1"/>
          </p:cNvSpPr>
          <p:nvPr>
            <p:ph type="sldNum" idx="12"/>
          </p:nvPr>
        </p:nvSpPr>
        <p:spPr>
          <a:xfrm>
            <a:off x="22925650" y="12453172"/>
            <a:ext cx="14847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</a:pPr>
            <a:fld id="{00000000-1234-1234-1234-123412341234}" type="slidenum">
              <a:rPr lang="en-US">
                <a:solidFill>
                  <a:srgbClr val="0072BC"/>
                </a:solidFill>
              </a:rPr>
              <a:t>5</a:t>
            </a:fld>
            <a:endParaRPr>
              <a:solidFill>
                <a:srgbClr val="0072BC"/>
              </a:solidFill>
            </a:endParaRPr>
          </a:p>
        </p:txBody>
      </p:sp>
      <p:sp>
        <p:nvSpPr>
          <p:cNvPr id="8" name="Google Shape;114;g1ee29098f46_0_23">
            <a:extLst>
              <a:ext uri="{FF2B5EF4-FFF2-40B4-BE49-F238E27FC236}">
                <a16:creationId xmlns:a16="http://schemas.microsoft.com/office/drawing/2014/main" id="{45B51166-87C8-4219-BC53-9EA193EB3F01}"/>
              </a:ext>
            </a:extLst>
          </p:cNvPr>
          <p:cNvSpPr txBox="1">
            <a:spLocks/>
          </p:cNvSpPr>
          <p:nvPr/>
        </p:nvSpPr>
        <p:spPr>
          <a:xfrm>
            <a:off x="882475" y="1782070"/>
            <a:ext cx="14992465" cy="958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15000"/>
              </a:lnSpc>
            </a:pPr>
            <a:r>
              <a:rPr lang="ru-RU" sz="4800" dirty="0">
                <a:solidFill>
                  <a:schemeClr val="accent4">
                    <a:lumMod val="50000"/>
                  </a:schemeClr>
                </a:solidFill>
                <a:latin typeface="Georgia"/>
                <a:sym typeface="Georgia"/>
              </a:rPr>
              <a:t>В качестве </a:t>
            </a:r>
            <a:r>
              <a:rPr lang="en-US" sz="4800" dirty="0">
                <a:solidFill>
                  <a:schemeClr val="accent4">
                    <a:lumMod val="50000"/>
                  </a:schemeClr>
                </a:solidFill>
                <a:latin typeface="Georgia"/>
                <a:sym typeface="Georgia"/>
              </a:rPr>
              <a:t>target</a:t>
            </a:r>
            <a:r>
              <a:rPr lang="ru-RU" sz="4800" dirty="0">
                <a:solidFill>
                  <a:schemeClr val="accent4">
                    <a:lumMod val="50000"/>
                  </a:schemeClr>
                </a:solidFill>
                <a:latin typeface="Georgia"/>
                <a:sym typeface="Georgia"/>
              </a:rPr>
              <a:t> выбраны:</a:t>
            </a:r>
          </a:p>
          <a:p>
            <a:pPr marL="0" indent="0">
              <a:lnSpc>
                <a:spcPct val="115000"/>
              </a:lnSpc>
            </a:pPr>
            <a:endParaRPr lang="ru-RU" sz="4800" dirty="0">
              <a:solidFill>
                <a:schemeClr val="accent4">
                  <a:lumMod val="50000"/>
                </a:schemeClr>
              </a:solidFill>
              <a:latin typeface="Georgia"/>
              <a:sym typeface="Georgia"/>
            </a:endParaRPr>
          </a:p>
          <a:p>
            <a:pPr marL="0" indent="0">
              <a:lnSpc>
                <a:spcPct val="115000"/>
              </a:lnSpc>
            </a:pPr>
            <a:endParaRPr lang="ru-RU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indent="0">
              <a:lnSpc>
                <a:spcPct val="115000"/>
              </a:lnSpc>
            </a:pPr>
            <a:endParaRPr lang="ru-RU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EE5192D-6A40-48BB-8FA4-9954D48A3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9" y="2741051"/>
            <a:ext cx="24011446" cy="8881178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A238D3C-0003-4C2F-9E5B-B3939B92877A}"/>
              </a:ext>
            </a:extLst>
          </p:cNvPr>
          <p:cNvSpPr/>
          <p:nvPr/>
        </p:nvSpPr>
        <p:spPr>
          <a:xfrm>
            <a:off x="13198152" y="5085832"/>
            <a:ext cx="10056295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 err="1">
                <a:latin typeface="Courier New" panose="02070309020205020404" pitchFamily="49" charset="0"/>
              </a:rPr>
              <a:t>events_list</a:t>
            </a:r>
            <a:r>
              <a:rPr lang="en-US" sz="3000" dirty="0">
                <a:latin typeface="Courier New" panose="02070309020205020404" pitchFamily="49" charset="0"/>
              </a:rPr>
              <a:t> = [</a:t>
            </a:r>
          </a:p>
          <a:p>
            <a:r>
              <a:rPr lang="en-US" sz="3000" dirty="0">
                <a:latin typeface="Courier New" panose="02070309020205020404" pitchFamily="49" charset="0"/>
              </a:rPr>
              <a:t>    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 err="1">
                <a:solidFill>
                  <a:srgbClr val="A31515"/>
                </a:solidFill>
                <a:latin typeface="Courier New" panose="02070309020205020404" pitchFamily="49" charset="0"/>
              </a:rPr>
              <a:t>sub_car_claim_click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>
                <a:latin typeface="Courier New" panose="02070309020205020404" pitchFamily="49" charset="0"/>
              </a:rPr>
              <a:t>,</a:t>
            </a:r>
          </a:p>
          <a:p>
            <a:r>
              <a:rPr lang="en-US" sz="3000" dirty="0">
                <a:latin typeface="Courier New" panose="02070309020205020404" pitchFamily="49" charset="0"/>
              </a:rPr>
              <a:t>    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 err="1">
                <a:solidFill>
                  <a:srgbClr val="A31515"/>
                </a:solidFill>
                <a:latin typeface="Courier New" panose="02070309020205020404" pitchFamily="49" charset="0"/>
              </a:rPr>
              <a:t>sub_car_claim_submit_click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>
                <a:latin typeface="Courier New" panose="02070309020205020404" pitchFamily="49" charset="0"/>
              </a:rPr>
              <a:t>,</a:t>
            </a:r>
          </a:p>
          <a:p>
            <a:r>
              <a:rPr lang="en-US" sz="3000" dirty="0">
                <a:latin typeface="Courier New" panose="02070309020205020404" pitchFamily="49" charset="0"/>
              </a:rPr>
              <a:t>    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 err="1">
                <a:solidFill>
                  <a:srgbClr val="A31515"/>
                </a:solidFill>
                <a:latin typeface="Courier New" panose="02070309020205020404" pitchFamily="49" charset="0"/>
              </a:rPr>
              <a:t>sub_open_dialog_click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>
                <a:latin typeface="Courier New" panose="02070309020205020404" pitchFamily="49" charset="0"/>
              </a:rPr>
              <a:t>,</a:t>
            </a:r>
          </a:p>
          <a:p>
            <a:r>
              <a:rPr lang="en-US" sz="3000" dirty="0">
                <a:latin typeface="Courier New" panose="02070309020205020404" pitchFamily="49" charset="0"/>
              </a:rPr>
              <a:t>    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 err="1">
                <a:solidFill>
                  <a:srgbClr val="A31515"/>
                </a:solidFill>
                <a:latin typeface="Courier New" panose="02070309020205020404" pitchFamily="49" charset="0"/>
              </a:rPr>
              <a:t>sub_custom_question_submit_click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>
                <a:latin typeface="Courier New" panose="02070309020205020404" pitchFamily="49" charset="0"/>
              </a:rPr>
              <a:t>,</a:t>
            </a:r>
          </a:p>
          <a:p>
            <a:r>
              <a:rPr lang="en-US" sz="3000" dirty="0">
                <a:latin typeface="Courier New" panose="02070309020205020404" pitchFamily="49" charset="0"/>
              </a:rPr>
              <a:t>    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 err="1">
                <a:solidFill>
                  <a:srgbClr val="A31515"/>
                </a:solidFill>
                <a:latin typeface="Courier New" panose="02070309020205020404" pitchFamily="49" charset="0"/>
              </a:rPr>
              <a:t>sub_call_number_click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>
                <a:latin typeface="Courier New" panose="02070309020205020404" pitchFamily="49" charset="0"/>
              </a:rPr>
              <a:t>,</a:t>
            </a:r>
          </a:p>
          <a:p>
            <a:r>
              <a:rPr lang="en-US" sz="3000" dirty="0">
                <a:latin typeface="Courier New" panose="02070309020205020404" pitchFamily="49" charset="0"/>
              </a:rPr>
              <a:t>    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 err="1">
                <a:solidFill>
                  <a:srgbClr val="A31515"/>
                </a:solidFill>
                <a:latin typeface="Courier New" panose="02070309020205020404" pitchFamily="49" charset="0"/>
              </a:rPr>
              <a:t>sub_callback_submit_click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>
                <a:latin typeface="Courier New" panose="02070309020205020404" pitchFamily="49" charset="0"/>
              </a:rPr>
              <a:t>,</a:t>
            </a:r>
          </a:p>
          <a:p>
            <a:r>
              <a:rPr lang="en-US" sz="3000" dirty="0">
                <a:latin typeface="Courier New" panose="02070309020205020404" pitchFamily="49" charset="0"/>
              </a:rPr>
              <a:t>    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 err="1">
                <a:solidFill>
                  <a:srgbClr val="A31515"/>
                </a:solidFill>
                <a:latin typeface="Courier New" panose="02070309020205020404" pitchFamily="49" charset="0"/>
              </a:rPr>
              <a:t>sub_submit_success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>
                <a:latin typeface="Courier New" panose="02070309020205020404" pitchFamily="49" charset="0"/>
              </a:rPr>
              <a:t>,</a:t>
            </a:r>
          </a:p>
          <a:p>
            <a:r>
              <a:rPr lang="en-US" sz="3000" dirty="0">
                <a:latin typeface="Courier New" panose="02070309020205020404" pitchFamily="49" charset="0"/>
              </a:rPr>
              <a:t>    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 err="1">
                <a:solidFill>
                  <a:srgbClr val="A31515"/>
                </a:solidFill>
                <a:latin typeface="Courier New" panose="02070309020205020404" pitchFamily="49" charset="0"/>
              </a:rPr>
              <a:t>sub_car_request_submit_click</a:t>
            </a:r>
            <a:r>
              <a:rPr lang="en-US" sz="3000" dirty="0">
                <a:solidFill>
                  <a:srgbClr val="A31515"/>
                </a:solidFill>
                <a:latin typeface="Courier New" panose="02070309020205020404" pitchFamily="49" charset="0"/>
              </a:rPr>
              <a:t>"</a:t>
            </a:r>
            <a:r>
              <a:rPr lang="en-US" sz="3000" dirty="0">
                <a:latin typeface="Courier New" panose="02070309020205020404" pitchFamily="49" charset="0"/>
              </a:rPr>
              <a:t>,</a:t>
            </a:r>
          </a:p>
          <a:p>
            <a:r>
              <a:rPr lang="en-US" sz="3000" dirty="0">
                <a:latin typeface="Courier New" panose="02070309020205020404" pitchFamily="49" charset="0"/>
              </a:rPr>
              <a:t>]</a:t>
            </a:r>
          </a:p>
        </p:txBody>
      </p:sp>
      <p:sp>
        <p:nvSpPr>
          <p:cNvPr id="11" name="Google Shape;114;g1ee29098f46_0_23">
            <a:extLst>
              <a:ext uri="{FF2B5EF4-FFF2-40B4-BE49-F238E27FC236}">
                <a16:creationId xmlns:a16="http://schemas.microsoft.com/office/drawing/2014/main" id="{2E213CEC-20F9-4BA7-AF8B-D8298581918F}"/>
              </a:ext>
            </a:extLst>
          </p:cNvPr>
          <p:cNvSpPr txBox="1">
            <a:spLocks/>
          </p:cNvSpPr>
          <p:nvPr/>
        </p:nvSpPr>
        <p:spPr>
          <a:xfrm>
            <a:off x="1088664" y="11660103"/>
            <a:ext cx="14992465" cy="958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15000"/>
              </a:lnSpc>
            </a:pPr>
            <a:r>
              <a:rPr lang="ru-RU" sz="4800" dirty="0">
                <a:solidFill>
                  <a:schemeClr val="accent4">
                    <a:lumMod val="50000"/>
                  </a:schemeClr>
                </a:solidFill>
                <a:latin typeface="Georgia"/>
                <a:sym typeface="Georgia"/>
              </a:rPr>
              <a:t>Как видно – классы не сбалансированы! </a:t>
            </a:r>
          </a:p>
          <a:p>
            <a:pPr marL="0" indent="0">
              <a:lnSpc>
                <a:spcPct val="115000"/>
              </a:lnSpc>
            </a:pPr>
            <a:endParaRPr lang="ru-RU" sz="4800" dirty="0">
              <a:solidFill>
                <a:schemeClr val="accent4">
                  <a:lumMod val="50000"/>
                </a:schemeClr>
              </a:solidFill>
              <a:latin typeface="Georgia"/>
              <a:sym typeface="Georgia"/>
            </a:endParaRPr>
          </a:p>
          <a:p>
            <a:pPr marL="0" indent="0">
              <a:lnSpc>
                <a:spcPct val="115000"/>
              </a:lnSpc>
            </a:pPr>
            <a:endParaRPr lang="ru-RU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indent="0">
              <a:lnSpc>
                <a:spcPct val="115000"/>
              </a:lnSpc>
            </a:pPr>
            <a:endParaRPr lang="ru-RU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008527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e29098f46_0_23"/>
          <p:cNvSpPr txBox="1">
            <a:spLocks noGrp="1"/>
          </p:cNvSpPr>
          <p:nvPr>
            <p:ph type="title"/>
          </p:nvPr>
        </p:nvSpPr>
        <p:spPr>
          <a:xfrm>
            <a:off x="882475" y="560155"/>
            <a:ext cx="23093400" cy="14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</a:pPr>
            <a:r>
              <a:rPr lang="ru-RU" sz="7200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ДАННЫЕ И </a:t>
            </a:r>
            <a:r>
              <a:rPr lang="en-US" sz="7200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EDA</a:t>
            </a:r>
          </a:p>
        </p:txBody>
      </p:sp>
      <p:sp>
        <p:nvSpPr>
          <p:cNvPr id="113" name="Google Shape;113;g1ee29098f46_0_23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</a:pPr>
            <a:fld id="{00000000-1234-1234-1234-123412341234}" type="slidenum">
              <a:rPr lang="en-US">
                <a:solidFill>
                  <a:srgbClr val="0072BC"/>
                </a:solidFill>
              </a:rPr>
              <a:t>6</a:t>
            </a:fld>
            <a:endParaRPr>
              <a:solidFill>
                <a:srgbClr val="0072BC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1569824-6E0B-46C4-9012-A8EF64BE8B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217"/>
          <a:stretch/>
        </p:blipFill>
        <p:spPr>
          <a:xfrm>
            <a:off x="332425" y="2276716"/>
            <a:ext cx="15474586" cy="1068337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420FC21-0617-498D-8C08-7B3E10F4FF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42" t="44751" r="71042" b="7625"/>
          <a:stretch/>
        </p:blipFill>
        <p:spPr>
          <a:xfrm>
            <a:off x="15807010" y="2144102"/>
            <a:ext cx="8603339" cy="1120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87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05923c816_0_0"/>
          <p:cNvSpPr txBox="1">
            <a:spLocks noGrp="1"/>
          </p:cNvSpPr>
          <p:nvPr>
            <p:ph type="title"/>
          </p:nvPr>
        </p:nvSpPr>
        <p:spPr>
          <a:xfrm>
            <a:off x="882475" y="560155"/>
            <a:ext cx="23093400" cy="14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</a:pPr>
            <a:r>
              <a:rPr lang="ru-RU" sz="7200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МОДЕЛИРОВАНИЕ</a:t>
            </a:r>
          </a:p>
        </p:txBody>
      </p:sp>
      <p:sp>
        <p:nvSpPr>
          <p:cNvPr id="127" name="Google Shape;127;g3005923c816_0_0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28" name="Google Shape;128;g3005923c816_0_0"/>
          <p:cNvSpPr txBox="1">
            <a:spLocks noGrp="1"/>
          </p:cNvSpPr>
          <p:nvPr>
            <p:ph type="body" idx="1"/>
          </p:nvPr>
        </p:nvSpPr>
        <p:spPr>
          <a:xfrm>
            <a:off x="766900" y="1622949"/>
            <a:ext cx="22043100" cy="382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</a:pPr>
            <a:r>
              <a:rPr lang="ru-RU" sz="36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Выбрано для анализа 4 модели, выполнен подбор </a:t>
            </a:r>
            <a:r>
              <a:rPr lang="ru-RU" sz="36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гиперпараметров</a:t>
            </a:r>
            <a:r>
              <a:rPr lang="ru-RU" sz="36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с использованием </a:t>
            </a:r>
            <a:r>
              <a:rPr lang="en-US" sz="36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Optuna</a:t>
            </a:r>
            <a:endParaRPr sz="3600" b="1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BE1C449D-9FDB-42E1-B041-6815A03230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7810722"/>
              </p:ext>
            </p:extLst>
          </p:nvPr>
        </p:nvGraphicFramePr>
        <p:xfrm>
          <a:off x="574600" y="3194517"/>
          <a:ext cx="23093400" cy="9910257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833762">
                  <a:extLst>
                    <a:ext uri="{9D8B030D-6E8A-4147-A177-3AD203B41FA5}">
                      <a16:colId xmlns:a16="http://schemas.microsoft.com/office/drawing/2014/main" val="1393530015"/>
                    </a:ext>
                  </a:extLst>
                </a:gridCol>
                <a:gridCol w="18259638">
                  <a:extLst>
                    <a:ext uri="{9D8B030D-6E8A-4147-A177-3AD203B41FA5}">
                      <a16:colId xmlns:a16="http://schemas.microsoft.com/office/drawing/2014/main" val="3243213014"/>
                    </a:ext>
                  </a:extLst>
                </a:gridCol>
              </a:tblGrid>
              <a:tr h="1651803">
                <a:tc>
                  <a:txBody>
                    <a:bodyPr/>
                    <a:lstStyle/>
                    <a:p>
                      <a:pPr algn="ctr"/>
                      <a:r>
                        <a:rPr lang="ru-RU" sz="3600" dirty="0">
                          <a:latin typeface="Georgia" panose="02040502050405020303" pitchFamily="18" charset="0"/>
                        </a:rPr>
                        <a:t>Модель</a:t>
                      </a:r>
                    </a:p>
                  </a:txBody>
                  <a:tcPr anchor="ctr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dirty="0" err="1">
                          <a:latin typeface="Georgia" panose="02040502050405020303" pitchFamily="18" charset="0"/>
                        </a:rPr>
                        <a:t>Гиперпараметры</a:t>
                      </a:r>
                      <a:endParaRPr lang="ru-RU" sz="3600" dirty="0">
                        <a:latin typeface="Georgia" panose="02040502050405020303" pitchFamily="18" charset="0"/>
                      </a:endParaRPr>
                    </a:p>
                  </a:txBody>
                  <a:tcPr anchor="ctr">
                    <a:solidFill>
                      <a:schemeClr val="accent4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304272"/>
                  </a:ext>
                </a:extLst>
              </a:tr>
              <a:tr h="1949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3600" b="1" dirty="0">
                          <a:solidFill>
                            <a:srgbClr val="000000"/>
                          </a:solidFill>
                          <a:latin typeface="Georgia" panose="02040502050405020303" pitchFamily="18" charset="0"/>
                          <a:ea typeface="Georgia"/>
                          <a:cs typeface="Georgia"/>
                          <a:sym typeface="Georgia"/>
                        </a:rPr>
                        <a:t>Random Forest</a:t>
                      </a:r>
                    </a:p>
                    <a:p>
                      <a:endParaRPr lang="ru-RU" sz="3600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Georgia" panose="02040502050405020303" pitchFamily="18" charset="0"/>
                        </a:rPr>
                        <a:t>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n_estimators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': 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trial.suggest_int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('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n_estimators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', 10, 100),</a:t>
                      </a:r>
                    </a:p>
                    <a:p>
                      <a:r>
                        <a:rPr lang="en-US" sz="3600" dirty="0">
                          <a:latin typeface="Georgia" panose="02040502050405020303" pitchFamily="18" charset="0"/>
                        </a:rPr>
                        <a:t>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max_depth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': 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trial.suggest_int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('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max_depth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', 1, 20),</a:t>
                      </a:r>
                    </a:p>
                    <a:p>
                      <a:r>
                        <a:rPr lang="en-US" sz="3600" dirty="0">
                          <a:latin typeface="Georgia" panose="02040502050405020303" pitchFamily="18" charset="0"/>
                        </a:rPr>
                        <a:t>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min_samples_split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': 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trial.suggest_int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('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min_samples_split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', 2, 10)</a:t>
                      </a:r>
                    </a:p>
                    <a:p>
                      <a:endParaRPr lang="ru-RU" sz="3600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237284"/>
                  </a:ext>
                </a:extLst>
              </a:tr>
              <a:tr h="14813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3600" b="1" dirty="0">
                          <a:solidFill>
                            <a:srgbClr val="000000"/>
                          </a:solidFill>
                          <a:latin typeface="Georgia" panose="02040502050405020303" pitchFamily="18" charset="0"/>
                          <a:ea typeface="Georgia"/>
                          <a:cs typeface="Georgia"/>
                          <a:sym typeface="Georgia"/>
                        </a:rPr>
                        <a:t>Logistic Regression</a:t>
                      </a:r>
                    </a:p>
                    <a:p>
                      <a:endParaRPr lang="ru-RU" sz="3600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Georgia" panose="02040502050405020303" pitchFamily="18" charset="0"/>
                        </a:rPr>
                        <a:t>'C': 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trial.suggest_float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('C', 1e-5, 10),</a:t>
                      </a:r>
                    </a:p>
                    <a:p>
                      <a:r>
                        <a:rPr lang="en-US" sz="3600" dirty="0">
                          <a:latin typeface="Georgia" panose="02040502050405020303" pitchFamily="18" charset="0"/>
                        </a:rPr>
                        <a:t>'solver': 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trial.suggest_categorical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('solver', ['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liblinear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', 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lbfgs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'])</a:t>
                      </a:r>
                    </a:p>
                    <a:p>
                      <a:endParaRPr lang="ru-RU" sz="3600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421615"/>
                  </a:ext>
                </a:extLst>
              </a:tr>
              <a:tr h="1949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3600" b="1" dirty="0" err="1">
                          <a:solidFill>
                            <a:srgbClr val="000000"/>
                          </a:solidFill>
                          <a:latin typeface="Georgia" panose="02040502050405020303" pitchFamily="18" charset="0"/>
                          <a:ea typeface="Georgia"/>
                          <a:cs typeface="Georgia"/>
                          <a:sym typeface="Georgia"/>
                        </a:rPr>
                        <a:t>XGBoost</a:t>
                      </a:r>
                      <a:endParaRPr lang="en-US" sz="3600" b="1" dirty="0">
                        <a:solidFill>
                          <a:srgbClr val="000000"/>
                        </a:solidFill>
                        <a:latin typeface="Georgia" panose="02040502050405020303" pitchFamily="18" charset="0"/>
                        <a:ea typeface="Georgia"/>
                        <a:cs typeface="Georgia"/>
                        <a:sym typeface="Georgia"/>
                      </a:endParaRPr>
                    </a:p>
                    <a:p>
                      <a:endParaRPr lang="ru-RU" sz="3600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Georgia" panose="02040502050405020303" pitchFamily="18" charset="0"/>
                        </a:rPr>
                        <a:t>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n_estimators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': 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trial.suggest_int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('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n_estimators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', 50, 200),</a:t>
                      </a:r>
                    </a:p>
                    <a:p>
                      <a:r>
                        <a:rPr lang="en-US" sz="3600" dirty="0">
                          <a:latin typeface="Georgia" panose="02040502050405020303" pitchFamily="18" charset="0"/>
                        </a:rPr>
                        <a:t>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max_depth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': 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trial.suggest_int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('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max_depth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', 3, 15),</a:t>
                      </a:r>
                    </a:p>
                    <a:p>
                      <a:r>
                        <a:rPr lang="en-US" sz="3600" dirty="0">
                          <a:latin typeface="Georgia" panose="02040502050405020303" pitchFamily="18" charset="0"/>
                        </a:rPr>
                        <a:t>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learning_rate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': 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trial.suggest_float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('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learning_rate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', 1e-3, 0.3, log=True)</a:t>
                      </a:r>
                    </a:p>
                    <a:p>
                      <a:endParaRPr lang="ru-RU" sz="3600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5843254"/>
                  </a:ext>
                </a:extLst>
              </a:tr>
              <a:tr h="1949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3600" b="1" dirty="0" err="1">
                          <a:solidFill>
                            <a:srgbClr val="000000"/>
                          </a:solidFill>
                          <a:latin typeface="Georgia" panose="02040502050405020303" pitchFamily="18" charset="0"/>
                          <a:ea typeface="Georgia"/>
                          <a:cs typeface="Georgia"/>
                          <a:sym typeface="Georgia"/>
                        </a:rPr>
                        <a:t>CatBoost</a:t>
                      </a:r>
                      <a:endParaRPr lang="en-US" sz="3600" b="1" dirty="0">
                        <a:solidFill>
                          <a:srgbClr val="000000"/>
                        </a:solidFill>
                        <a:latin typeface="Georgia" panose="02040502050405020303" pitchFamily="18" charset="0"/>
                        <a:ea typeface="Georgia"/>
                        <a:cs typeface="Georgia"/>
                        <a:sym typeface="Georgia"/>
                      </a:endParaRPr>
                    </a:p>
                    <a:p>
                      <a:endParaRPr lang="ru-RU" sz="3600" dirty="0">
                        <a:latin typeface="Georgia" panose="020405020504050203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Georgia" panose="02040502050405020303" pitchFamily="18" charset="0"/>
                        </a:rPr>
                        <a:t>'iterations': 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trial.suggest_int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('iterations', 50, 200),</a:t>
                      </a:r>
                    </a:p>
                    <a:p>
                      <a:r>
                        <a:rPr lang="en-US" sz="3600" dirty="0">
                          <a:latin typeface="Georgia" panose="02040502050405020303" pitchFamily="18" charset="0"/>
                        </a:rPr>
                        <a:t>'depth': 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trial.suggest_int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('depth', 1, 10),</a:t>
                      </a:r>
                    </a:p>
                    <a:p>
                      <a:r>
                        <a:rPr lang="en-US" sz="3600" dirty="0">
                          <a:latin typeface="Georgia" panose="02040502050405020303" pitchFamily="18" charset="0"/>
                        </a:rPr>
                        <a:t>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learning_rate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': 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trial.suggest_float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('</a:t>
                      </a:r>
                      <a:r>
                        <a:rPr lang="en-US" sz="3600" dirty="0" err="1">
                          <a:latin typeface="Georgia" panose="02040502050405020303" pitchFamily="18" charset="0"/>
                        </a:rPr>
                        <a:t>learning_rate</a:t>
                      </a:r>
                      <a:r>
                        <a:rPr lang="en-US" sz="3600" dirty="0">
                          <a:latin typeface="Georgia" panose="02040502050405020303" pitchFamily="18" charset="0"/>
                        </a:rPr>
                        <a:t>', 1e-3, 0.3, log=True)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513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8797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05923c816_0_0"/>
          <p:cNvSpPr txBox="1">
            <a:spLocks noGrp="1"/>
          </p:cNvSpPr>
          <p:nvPr>
            <p:ph type="title"/>
          </p:nvPr>
        </p:nvSpPr>
        <p:spPr>
          <a:xfrm>
            <a:off x="882475" y="560155"/>
            <a:ext cx="23093400" cy="14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</a:pPr>
            <a:r>
              <a:rPr lang="ru-RU" sz="7200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МОДЕЛИРОВАНИЕ</a:t>
            </a:r>
          </a:p>
        </p:txBody>
      </p:sp>
      <p:sp>
        <p:nvSpPr>
          <p:cNvPr id="127" name="Google Shape;127;g3005923c816_0_0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981961C1-E8D7-4786-ACFE-5ED235284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3225" y="2021155"/>
            <a:ext cx="14852650" cy="10814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121;g32d2a0adf1a_0_6">
            <a:extLst>
              <a:ext uri="{FF2B5EF4-FFF2-40B4-BE49-F238E27FC236}">
                <a16:creationId xmlns:a16="http://schemas.microsoft.com/office/drawing/2014/main" id="{DA2F0545-92D3-42E0-BC32-A427571DF600}"/>
              </a:ext>
            </a:extLst>
          </p:cNvPr>
          <p:cNvSpPr txBox="1">
            <a:spLocks/>
          </p:cNvSpPr>
          <p:nvPr/>
        </p:nvSpPr>
        <p:spPr>
          <a:xfrm>
            <a:off x="882475" y="2581310"/>
            <a:ext cx="8558705" cy="10037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Libre Franklin"/>
              <a:buNone/>
              <a:defRPr sz="32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15000"/>
              </a:lnSpc>
            </a:pPr>
            <a:r>
              <a:rPr lang="ru-RU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Для обучения </a:t>
            </a:r>
            <a:r>
              <a:rPr lang="ru-RU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вырана</a:t>
            </a:r>
            <a:r>
              <a:rPr lang="ru-RU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модель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CatBoost</a:t>
            </a:r>
            <a:r>
              <a:rPr lang="ru-RU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на основании лучшей метрики 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Accuracy</a:t>
            </a:r>
          </a:p>
          <a:p>
            <a:pPr marL="685800" indent="-685800">
              <a:lnSpc>
                <a:spcPct val="115000"/>
              </a:lnSpc>
              <a:buFont typeface="Wingdings" panose="05000000000000000000" pitchFamily="2" charset="2"/>
              <a:buChar char="§"/>
            </a:pPr>
            <a:endParaRPr lang="en-US" sz="4500" b="1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r>
              <a:rPr lang="ru-RU" sz="4500" b="1" dirty="0">
                <a:solidFill>
                  <a:srgbClr val="000000"/>
                </a:solidFill>
                <a:latin typeface="Georgia"/>
              </a:rPr>
              <a:t>Параметры лучшей </a:t>
            </a:r>
            <a:endParaRPr lang="en-US" sz="4500" b="1" dirty="0">
              <a:solidFill>
                <a:srgbClr val="000000"/>
              </a:solidFill>
              <a:latin typeface="Georgia"/>
            </a:endParaRPr>
          </a:p>
          <a:p>
            <a:r>
              <a:rPr lang="ru-RU" sz="4500" b="1" dirty="0">
                <a:solidFill>
                  <a:srgbClr val="000000"/>
                </a:solidFill>
                <a:latin typeface="Georgia"/>
              </a:rPr>
              <a:t>модели:</a:t>
            </a:r>
          </a:p>
          <a:p>
            <a:pPr marL="914400" indent="-685800">
              <a:buFont typeface="Wingdings" panose="05000000000000000000" pitchFamily="2" charset="2"/>
              <a:buChar char="§"/>
            </a:pPr>
            <a:r>
              <a:rPr lang="en-US" sz="4500" b="1" dirty="0">
                <a:solidFill>
                  <a:srgbClr val="000000"/>
                </a:solidFill>
                <a:latin typeface="Georgia"/>
              </a:rPr>
              <a:t>'iterations': 200,</a:t>
            </a:r>
            <a:endParaRPr lang="ru-RU" sz="4500" b="1" dirty="0">
              <a:solidFill>
                <a:srgbClr val="000000"/>
              </a:solidFill>
              <a:latin typeface="Georgia"/>
            </a:endParaRPr>
          </a:p>
          <a:p>
            <a:pPr marL="914400" indent="-685800">
              <a:buFont typeface="Wingdings" panose="05000000000000000000" pitchFamily="2" charset="2"/>
              <a:buChar char="§"/>
            </a:pPr>
            <a:r>
              <a:rPr lang="en-US" sz="4500" b="1" dirty="0">
                <a:solidFill>
                  <a:srgbClr val="000000"/>
                </a:solidFill>
                <a:latin typeface="Georgia"/>
              </a:rPr>
              <a:t>'depth': 10,</a:t>
            </a:r>
            <a:endParaRPr lang="ru-RU" sz="4500" b="1" dirty="0">
              <a:solidFill>
                <a:srgbClr val="000000"/>
              </a:solidFill>
              <a:latin typeface="Georgia"/>
            </a:endParaRPr>
          </a:p>
          <a:p>
            <a:pPr marL="914400" indent="-685800">
              <a:buFont typeface="Wingdings" panose="05000000000000000000" pitchFamily="2" charset="2"/>
              <a:buChar char="§"/>
            </a:pPr>
            <a:r>
              <a:rPr lang="en-US" sz="4500" b="1" dirty="0">
                <a:solidFill>
                  <a:srgbClr val="000000"/>
                </a:solidFill>
                <a:latin typeface="Georgia"/>
              </a:rPr>
              <a:t>'</a:t>
            </a:r>
            <a:r>
              <a:rPr lang="en-US" sz="4500" b="1" dirty="0" err="1">
                <a:solidFill>
                  <a:srgbClr val="000000"/>
                </a:solidFill>
                <a:latin typeface="Georgia"/>
              </a:rPr>
              <a:t>learning_rate</a:t>
            </a:r>
            <a:r>
              <a:rPr lang="en-US" sz="4500" b="1" dirty="0">
                <a:solidFill>
                  <a:srgbClr val="000000"/>
                </a:solidFill>
                <a:latin typeface="Georgia"/>
              </a:rPr>
              <a:t>': 0.17</a:t>
            </a:r>
            <a:r>
              <a:rPr lang="ru-RU" sz="4500" b="1" dirty="0">
                <a:solidFill>
                  <a:srgbClr val="000000"/>
                </a:solidFill>
                <a:latin typeface="Georgia"/>
              </a:rPr>
              <a:t>5</a:t>
            </a:r>
            <a:endParaRPr lang="ru-RU" sz="4500" b="1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059a06199b_0_66"/>
          <p:cNvSpPr txBox="1">
            <a:spLocks noGrp="1"/>
          </p:cNvSpPr>
          <p:nvPr>
            <p:ph type="title"/>
          </p:nvPr>
        </p:nvSpPr>
        <p:spPr>
          <a:xfrm>
            <a:off x="882475" y="560155"/>
            <a:ext cx="23093400" cy="14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Arial Black"/>
              <a:buNone/>
            </a:pPr>
            <a:r>
              <a:rPr lang="ru-RU" sz="7200" dirty="0">
                <a:solidFill>
                  <a:schemeClr val="accent4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РЕЗУЛЬТАТЫ И МЕТРИКИ КАЧЕСТВА </a:t>
            </a:r>
          </a:p>
        </p:txBody>
      </p:sp>
      <p:sp>
        <p:nvSpPr>
          <p:cNvPr id="134" name="Google Shape;134;g3059a06199b_0_66"/>
          <p:cNvSpPr txBox="1">
            <a:spLocks noGrp="1"/>
          </p:cNvSpPr>
          <p:nvPr>
            <p:ph type="sldNum" idx="12"/>
          </p:nvPr>
        </p:nvSpPr>
        <p:spPr>
          <a:xfrm>
            <a:off x="22925650" y="12435243"/>
            <a:ext cx="14847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C5EB"/>
              </a:buClr>
              <a:buSzPts val="2800"/>
              <a:buFont typeface="Quattrocento Sans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35" name="Google Shape;135;g3059a06199b_0_66"/>
          <p:cNvSpPr txBox="1">
            <a:spLocks noGrp="1"/>
          </p:cNvSpPr>
          <p:nvPr>
            <p:ph type="body" idx="1"/>
          </p:nvPr>
        </p:nvSpPr>
        <p:spPr>
          <a:xfrm>
            <a:off x="574599" y="14798300"/>
            <a:ext cx="22043100" cy="4513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</a:pP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Какое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получилось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качество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у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разных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подходов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? И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какие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вообще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выбрали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метрики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и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почему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?</a:t>
            </a:r>
            <a:endParaRPr sz="4500" b="1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</a:pP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Можно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оценить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модель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визуально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на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нескольких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примерах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(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например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для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задач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из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CV и NLP).</a:t>
            </a:r>
            <a:endParaRPr sz="4500" b="1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Font typeface="Libre Franklin"/>
              <a:buNone/>
            </a:pP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Считаете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ли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вы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это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достаточным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результатам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?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Можно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ли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его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4500" b="1" dirty="0" err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улучшить</a:t>
            </a:r>
            <a:r>
              <a:rPr lang="en-US" sz="4500" b="1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?</a:t>
            </a:r>
            <a:endParaRPr sz="4500" b="1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551285CE-6DC0-480B-ADF9-51A6817DAA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251584"/>
              </p:ext>
            </p:extLst>
          </p:nvPr>
        </p:nvGraphicFramePr>
        <p:xfrm>
          <a:off x="574599" y="3194517"/>
          <a:ext cx="23285702" cy="8980396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6753650">
                  <a:extLst>
                    <a:ext uri="{9D8B030D-6E8A-4147-A177-3AD203B41FA5}">
                      <a16:colId xmlns:a16="http://schemas.microsoft.com/office/drawing/2014/main" val="1393530015"/>
                    </a:ext>
                  </a:extLst>
                </a:gridCol>
                <a:gridCol w="5510684">
                  <a:extLst>
                    <a:ext uri="{9D8B030D-6E8A-4147-A177-3AD203B41FA5}">
                      <a16:colId xmlns:a16="http://schemas.microsoft.com/office/drawing/2014/main" val="3243213014"/>
                    </a:ext>
                  </a:extLst>
                </a:gridCol>
                <a:gridCol w="5510684">
                  <a:extLst>
                    <a:ext uri="{9D8B030D-6E8A-4147-A177-3AD203B41FA5}">
                      <a16:colId xmlns:a16="http://schemas.microsoft.com/office/drawing/2014/main" val="1544928534"/>
                    </a:ext>
                  </a:extLst>
                </a:gridCol>
                <a:gridCol w="5510684">
                  <a:extLst>
                    <a:ext uri="{9D8B030D-6E8A-4147-A177-3AD203B41FA5}">
                      <a16:colId xmlns:a16="http://schemas.microsoft.com/office/drawing/2014/main" val="3029519028"/>
                    </a:ext>
                  </a:extLst>
                </a:gridCol>
              </a:tblGrid>
              <a:tr h="1651803">
                <a:tc>
                  <a:txBody>
                    <a:bodyPr/>
                    <a:lstStyle/>
                    <a:p>
                      <a:pPr algn="ctr"/>
                      <a:r>
                        <a:rPr lang="ru-RU" sz="3600" b="1" i="0" u="none" strike="noStrike" cap="none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  <a:ea typeface="+mn-ea"/>
                          <a:cs typeface="+mn-cs"/>
                          <a:sym typeface="Arial"/>
                        </a:rPr>
                        <a:t>Модель</a:t>
                      </a:r>
                    </a:p>
                  </a:txBody>
                  <a:tcPr anchor="ctr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i="0" u="none" strike="noStrike" cap="none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  <a:ea typeface="+mn-ea"/>
                          <a:cs typeface="+mn-cs"/>
                          <a:sym typeface="Arial"/>
                        </a:rPr>
                        <a:t>Accuracy</a:t>
                      </a:r>
                      <a:endParaRPr lang="ru-RU" sz="3600" b="1" i="0" u="none" strike="noStrike" cap="none" dirty="0">
                        <a:solidFill>
                          <a:schemeClr val="bg1"/>
                        </a:solidFill>
                        <a:latin typeface="Georgia" panose="02040502050405020303" pitchFamily="18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i="0" u="none" strike="noStrike" cap="none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  <a:ea typeface="+mn-ea"/>
                          <a:cs typeface="+mn-cs"/>
                          <a:sym typeface="Arial"/>
                        </a:rPr>
                        <a:t>F1-score (10</a:t>
                      </a:r>
                      <a:r>
                        <a:rPr lang="en-US" sz="3600" b="1" i="0" u="none" strike="noStrike" cap="none" baseline="30000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  <a:ea typeface="+mn-ea"/>
                          <a:cs typeface="+mn-cs"/>
                          <a:sym typeface="Arial"/>
                        </a:rPr>
                        <a:t> -3</a:t>
                      </a:r>
                      <a:r>
                        <a:rPr lang="en-US" sz="3600" b="1" i="0" u="none" strike="noStrike" cap="none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  <a:ea typeface="+mn-ea"/>
                          <a:cs typeface="+mn-cs"/>
                          <a:sym typeface="Arial"/>
                        </a:rPr>
                        <a:t>)</a:t>
                      </a:r>
                      <a:endParaRPr lang="ru-RU" sz="3600" b="1" i="0" u="none" strike="noStrike" cap="none" dirty="0">
                        <a:solidFill>
                          <a:schemeClr val="bg1"/>
                        </a:solidFill>
                        <a:latin typeface="Georgia" panose="02040502050405020303" pitchFamily="18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i="0" u="none" strike="noStrike" cap="none" dirty="0">
                          <a:solidFill>
                            <a:schemeClr val="bg1"/>
                          </a:solidFill>
                          <a:latin typeface="Georgia" panose="02040502050405020303" pitchFamily="18" charset="0"/>
                          <a:ea typeface="+mn-ea"/>
                          <a:cs typeface="+mn-cs"/>
                          <a:sym typeface="Arial"/>
                        </a:rPr>
                        <a:t>ROC-AUC</a:t>
                      </a:r>
                      <a:endParaRPr lang="ru-RU" sz="3600" b="1" i="0" u="none" strike="noStrike" cap="none" dirty="0">
                        <a:solidFill>
                          <a:schemeClr val="bg1"/>
                        </a:solidFill>
                        <a:latin typeface="Georgia" panose="02040502050405020303" pitchFamily="18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chemeClr val="accent4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304272"/>
                  </a:ext>
                </a:extLst>
              </a:tr>
              <a:tr h="1949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200" b="1" dirty="0">
                          <a:solidFill>
                            <a:srgbClr val="000000"/>
                          </a:solidFill>
                          <a:latin typeface="Georgia" panose="02040502050405020303" pitchFamily="18" charset="0"/>
                          <a:ea typeface="Georgia"/>
                          <a:cs typeface="Georgia"/>
                          <a:sym typeface="Georgia"/>
                        </a:rPr>
                        <a:t>Random Forest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b="1" dirty="0">
                          <a:latin typeface="Georgia" panose="02040502050405020303" pitchFamily="18" charset="0"/>
                        </a:rPr>
                        <a:t>0.97</a:t>
                      </a:r>
                      <a:endParaRPr lang="ru-RU" sz="4200" b="1" dirty="0"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b="1" dirty="0">
                          <a:latin typeface="Georgia" panose="02040502050405020303" pitchFamily="18" charset="0"/>
                        </a:rPr>
                        <a:t>6.7</a:t>
                      </a:r>
                      <a:endParaRPr lang="ru-RU" sz="4200" b="1" dirty="0"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b="1" dirty="0">
                          <a:latin typeface="Georgia" panose="02040502050405020303" pitchFamily="18" charset="0"/>
                        </a:rPr>
                        <a:t>0.70</a:t>
                      </a:r>
                      <a:endParaRPr lang="ru-RU" sz="4200" b="1" dirty="0"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7237284"/>
                  </a:ext>
                </a:extLst>
              </a:tr>
              <a:tr h="14813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200" b="1" dirty="0">
                          <a:solidFill>
                            <a:srgbClr val="000000"/>
                          </a:solidFill>
                          <a:latin typeface="Georgia" panose="02040502050405020303" pitchFamily="18" charset="0"/>
                          <a:ea typeface="Georgia"/>
                          <a:cs typeface="Georgia"/>
                          <a:sym typeface="Georgia"/>
                        </a:rPr>
                        <a:t>Logistic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200" b="1" dirty="0">
                          <a:latin typeface="Georgia" panose="02040502050405020303" pitchFamily="18" charset="0"/>
                        </a:rPr>
                        <a:t>0.97</a:t>
                      </a:r>
                      <a:endParaRPr lang="ru-RU" sz="4200" b="1" dirty="0"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b="1" dirty="0">
                          <a:latin typeface="Georgia" panose="02040502050405020303" pitchFamily="18" charset="0"/>
                        </a:rPr>
                        <a:t>0.0</a:t>
                      </a:r>
                      <a:endParaRPr lang="ru-RU" sz="4200" b="1" dirty="0"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b="1" dirty="0">
                          <a:latin typeface="Georgia" panose="02040502050405020303" pitchFamily="18" charset="0"/>
                        </a:rPr>
                        <a:t>0.51</a:t>
                      </a:r>
                      <a:endParaRPr lang="ru-RU" sz="4200" b="1" dirty="0"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8421615"/>
                  </a:ext>
                </a:extLst>
              </a:tr>
              <a:tr h="1949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200" b="1" dirty="0" err="1">
                          <a:solidFill>
                            <a:srgbClr val="000000"/>
                          </a:solidFill>
                          <a:latin typeface="Georgia" panose="02040502050405020303" pitchFamily="18" charset="0"/>
                          <a:ea typeface="Georgia"/>
                          <a:cs typeface="Georgia"/>
                          <a:sym typeface="Georgia"/>
                        </a:rPr>
                        <a:t>XGBoost</a:t>
                      </a:r>
                      <a:endParaRPr lang="en-US" sz="4200" b="1" dirty="0">
                        <a:solidFill>
                          <a:srgbClr val="000000"/>
                        </a:solidFill>
                        <a:latin typeface="Georgia" panose="02040502050405020303" pitchFamily="18" charset="0"/>
                        <a:ea typeface="Georgia"/>
                        <a:cs typeface="Georgia"/>
                        <a:sym typeface="Georgi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200" b="1" dirty="0">
                          <a:latin typeface="Georgia" panose="02040502050405020303" pitchFamily="18" charset="0"/>
                        </a:rPr>
                        <a:t>0.97</a:t>
                      </a:r>
                      <a:endParaRPr lang="ru-RU" sz="4200" b="1" dirty="0"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b="1" dirty="0">
                          <a:latin typeface="Georgia" panose="02040502050405020303" pitchFamily="18" charset="0"/>
                        </a:rPr>
                        <a:t>8.1</a:t>
                      </a:r>
                      <a:endParaRPr lang="ru-RU" sz="4200" b="1" dirty="0"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b="1" dirty="0">
                          <a:latin typeface="Georgia" panose="02040502050405020303" pitchFamily="18" charset="0"/>
                        </a:rPr>
                        <a:t>0.71</a:t>
                      </a:r>
                      <a:endParaRPr lang="ru-RU" sz="4200" b="1" dirty="0"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5843254"/>
                  </a:ext>
                </a:extLst>
              </a:tr>
              <a:tr h="19490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200" b="1" dirty="0" err="1">
                          <a:solidFill>
                            <a:srgbClr val="000000"/>
                          </a:solidFill>
                          <a:latin typeface="Georgia" panose="02040502050405020303" pitchFamily="18" charset="0"/>
                          <a:ea typeface="Georgia"/>
                          <a:cs typeface="Georgia"/>
                          <a:sym typeface="Georgia"/>
                        </a:rPr>
                        <a:t>CatBoost</a:t>
                      </a:r>
                      <a:endParaRPr lang="en-US" sz="4200" b="1" dirty="0">
                        <a:solidFill>
                          <a:srgbClr val="000000"/>
                        </a:solidFill>
                        <a:latin typeface="Georgia" panose="02040502050405020303" pitchFamily="18" charset="0"/>
                        <a:ea typeface="Georgia"/>
                        <a:cs typeface="Georgia"/>
                        <a:sym typeface="Georgi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4200" b="1" dirty="0">
                          <a:latin typeface="Georgia" panose="02040502050405020303" pitchFamily="18" charset="0"/>
                        </a:rPr>
                        <a:t>0.97</a:t>
                      </a:r>
                      <a:endParaRPr lang="ru-RU" sz="4200" b="1" dirty="0">
                        <a:latin typeface="Georgia" panose="02040502050405020303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b="1" dirty="0">
                          <a:latin typeface="Georgia" panose="02040502050405020303" pitchFamily="18" charset="0"/>
                        </a:rPr>
                        <a:t>7.5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 b="1" dirty="0">
                          <a:latin typeface="Georgia" panose="02040502050405020303" pitchFamily="18" charset="0"/>
                        </a:rPr>
                        <a:t>0.71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651319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МФТИ">
      <a:dk1>
        <a:srgbClr val="525252"/>
      </a:dk1>
      <a:lt1>
        <a:srgbClr val="FFFFFF"/>
      </a:lt1>
      <a:dk2>
        <a:srgbClr val="525252"/>
      </a:dk2>
      <a:lt2>
        <a:srgbClr val="FFFFFF"/>
      </a:lt2>
      <a:accent1>
        <a:srgbClr val="0072BC"/>
      </a:accent1>
      <a:accent2>
        <a:srgbClr val="525252"/>
      </a:accent2>
      <a:accent3>
        <a:srgbClr val="7C7C7C"/>
      </a:accent3>
      <a:accent4>
        <a:srgbClr val="FFAB40"/>
      </a:accent4>
      <a:accent5>
        <a:srgbClr val="0072BC"/>
      </a:accent5>
      <a:accent6>
        <a:srgbClr val="525252"/>
      </a:accent6>
      <a:hlink>
        <a:srgbClr val="FFAB40"/>
      </a:hlink>
      <a:folHlink>
        <a:srgbClr val="92C5E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638</Words>
  <Application>Microsoft Office PowerPoint</Application>
  <PresentationFormat>Произвольный</PresentationFormat>
  <Paragraphs>100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Quattrocento Sans</vt:lpstr>
      <vt:lpstr>Georgia</vt:lpstr>
      <vt:lpstr>Wingdings</vt:lpstr>
      <vt:lpstr>Play</vt:lpstr>
      <vt:lpstr>Libre Franklin</vt:lpstr>
      <vt:lpstr>Arial Black</vt:lpstr>
      <vt:lpstr>Courier New</vt:lpstr>
      <vt:lpstr>Arial</vt:lpstr>
      <vt:lpstr>simple-light-2</vt:lpstr>
      <vt:lpstr>ЭФФЕКТИВНОСТЬ САЙТА «СБЕРАВТОПОДПИСКА»</vt:lpstr>
      <vt:lpstr>СОСТАВ КОМАНДЫ</vt:lpstr>
      <vt:lpstr>ЦЕЛЬ И АКТУАЛЬНОСТЬ</vt:lpstr>
      <vt:lpstr>ДАННЫЕ И EDA</vt:lpstr>
      <vt:lpstr>TARGET</vt:lpstr>
      <vt:lpstr>ДАННЫЕ И EDA</vt:lpstr>
      <vt:lpstr>МОДЕЛИРОВАНИЕ</vt:lpstr>
      <vt:lpstr>МОДЕЛИРОВАНИЕ</vt:lpstr>
      <vt:lpstr>РЕЗУЛЬТАТЫ И МЕТРИКИ КАЧЕСТВА 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</dc:title>
  <dc:creator>Marina</dc:creator>
  <cp:lastModifiedBy>DS</cp:lastModifiedBy>
  <cp:revision>21</cp:revision>
  <dcterms:modified xsi:type="dcterms:W3CDTF">2025-05-06T15:14:19Z</dcterms:modified>
</cp:coreProperties>
</file>